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1"/>
  </p:notesMasterIdLst>
  <p:sldIdLst>
    <p:sldId id="256" r:id="rId5"/>
    <p:sldId id="262" r:id="rId6"/>
    <p:sldId id="258" r:id="rId7"/>
    <p:sldId id="259" r:id="rId8"/>
    <p:sldId id="581" r:id="rId9"/>
    <p:sldId id="575" r:id="rId10"/>
    <p:sldId id="585" r:id="rId11"/>
    <p:sldId id="574" r:id="rId12"/>
    <p:sldId id="580" r:id="rId13"/>
    <p:sldId id="566" r:id="rId14"/>
    <p:sldId id="579" r:id="rId15"/>
    <p:sldId id="577" r:id="rId16"/>
    <p:sldId id="578" r:id="rId17"/>
    <p:sldId id="582" r:id="rId18"/>
    <p:sldId id="583" r:id="rId19"/>
    <p:sldId id="584" r:id="rId20"/>
  </p:sldIdLst>
  <p:sldSz cx="24384000" cy="13716000"/>
  <p:notesSz cx="6858000" cy="9144000"/>
  <p:defaultTextStyle>
    <a:defPPr>
      <a:defRPr lang="en-US"/>
    </a:defPPr>
    <a:lvl1pPr algn="l" defTabSz="787400" rtl="0" eaLnBrk="0" fontAlgn="base" hangingPunct="0">
      <a:spcBef>
        <a:spcPct val="0"/>
      </a:spcBef>
      <a:spcAft>
        <a:spcPct val="0"/>
      </a:spcAft>
      <a:defRPr sz="2000" b="1" kern="1200">
        <a:solidFill>
          <a:srgbClr val="FFFFFF"/>
        </a:solidFill>
        <a:latin typeface="Proxima Nova"/>
        <a:ea typeface="Proxima Nova"/>
        <a:cs typeface="Proxima Nova"/>
        <a:sym typeface="Proxima Nova"/>
      </a:defRPr>
    </a:lvl1pPr>
    <a:lvl2pPr algn="l" defTabSz="787400" rtl="0" eaLnBrk="0" fontAlgn="base" hangingPunct="0">
      <a:spcBef>
        <a:spcPct val="0"/>
      </a:spcBef>
      <a:spcAft>
        <a:spcPct val="0"/>
      </a:spcAft>
      <a:defRPr sz="2000" b="1" kern="1200">
        <a:solidFill>
          <a:srgbClr val="FFFFFF"/>
        </a:solidFill>
        <a:latin typeface="Proxima Nova"/>
        <a:ea typeface="Proxima Nova"/>
        <a:cs typeface="Proxima Nova"/>
        <a:sym typeface="Proxima Nova"/>
      </a:defRPr>
    </a:lvl2pPr>
    <a:lvl3pPr algn="l" defTabSz="787400" rtl="0" eaLnBrk="0" fontAlgn="base" hangingPunct="0">
      <a:spcBef>
        <a:spcPct val="0"/>
      </a:spcBef>
      <a:spcAft>
        <a:spcPct val="0"/>
      </a:spcAft>
      <a:defRPr sz="2000" b="1" kern="1200">
        <a:solidFill>
          <a:srgbClr val="FFFFFF"/>
        </a:solidFill>
        <a:latin typeface="Proxima Nova"/>
        <a:ea typeface="Proxima Nova"/>
        <a:cs typeface="Proxima Nova"/>
        <a:sym typeface="Proxima Nova"/>
      </a:defRPr>
    </a:lvl3pPr>
    <a:lvl4pPr algn="l" defTabSz="787400" rtl="0" eaLnBrk="0" fontAlgn="base" hangingPunct="0">
      <a:spcBef>
        <a:spcPct val="0"/>
      </a:spcBef>
      <a:spcAft>
        <a:spcPct val="0"/>
      </a:spcAft>
      <a:defRPr sz="2000" b="1" kern="1200">
        <a:solidFill>
          <a:srgbClr val="FFFFFF"/>
        </a:solidFill>
        <a:latin typeface="Proxima Nova"/>
        <a:ea typeface="Proxima Nova"/>
        <a:cs typeface="Proxima Nova"/>
        <a:sym typeface="Proxima Nova"/>
      </a:defRPr>
    </a:lvl4pPr>
    <a:lvl5pPr algn="l" defTabSz="787400" rtl="0" eaLnBrk="0" fontAlgn="base" hangingPunct="0">
      <a:spcBef>
        <a:spcPct val="0"/>
      </a:spcBef>
      <a:spcAft>
        <a:spcPct val="0"/>
      </a:spcAft>
      <a:defRPr sz="2000" b="1" kern="1200">
        <a:solidFill>
          <a:srgbClr val="FFFFFF"/>
        </a:solidFill>
        <a:latin typeface="Proxima Nova"/>
        <a:ea typeface="Proxima Nova"/>
        <a:cs typeface="Proxima Nova"/>
        <a:sym typeface="Proxima Nova"/>
      </a:defRPr>
    </a:lvl5pPr>
    <a:lvl6pPr marL="2286000" algn="l" defTabSz="914400" rtl="0" eaLnBrk="1" latinLnBrk="0" hangingPunct="1">
      <a:defRPr sz="2000" b="1" kern="1200">
        <a:solidFill>
          <a:srgbClr val="FFFFFF"/>
        </a:solidFill>
        <a:latin typeface="Proxima Nova"/>
        <a:ea typeface="Proxima Nova"/>
        <a:cs typeface="Proxima Nova"/>
        <a:sym typeface="Proxima Nova"/>
      </a:defRPr>
    </a:lvl6pPr>
    <a:lvl7pPr marL="2743200" algn="l" defTabSz="914400" rtl="0" eaLnBrk="1" latinLnBrk="0" hangingPunct="1">
      <a:defRPr sz="2000" b="1" kern="1200">
        <a:solidFill>
          <a:srgbClr val="FFFFFF"/>
        </a:solidFill>
        <a:latin typeface="Proxima Nova"/>
        <a:ea typeface="Proxima Nova"/>
        <a:cs typeface="Proxima Nova"/>
        <a:sym typeface="Proxima Nova"/>
      </a:defRPr>
    </a:lvl7pPr>
    <a:lvl8pPr marL="3200400" algn="l" defTabSz="914400" rtl="0" eaLnBrk="1" latinLnBrk="0" hangingPunct="1">
      <a:defRPr sz="2000" b="1" kern="1200">
        <a:solidFill>
          <a:srgbClr val="FFFFFF"/>
        </a:solidFill>
        <a:latin typeface="Proxima Nova"/>
        <a:ea typeface="Proxima Nova"/>
        <a:cs typeface="Proxima Nova"/>
        <a:sym typeface="Proxima Nova"/>
      </a:defRPr>
    </a:lvl8pPr>
    <a:lvl9pPr marL="3657600" algn="l" defTabSz="914400" rtl="0" eaLnBrk="1" latinLnBrk="0" hangingPunct="1">
      <a:defRPr sz="2000" b="1" kern="1200">
        <a:solidFill>
          <a:srgbClr val="FFFFFF"/>
        </a:solidFill>
        <a:latin typeface="Proxima Nova"/>
        <a:ea typeface="Proxima Nova"/>
        <a:cs typeface="Proxima Nova"/>
        <a:sym typeface="Proxima Nova"/>
      </a:defRPr>
    </a:lvl9pPr>
  </p:defaultTextStyle>
  <p:extLst>
    <p:ext uri="{EFAFB233-063F-42B5-8137-9DF3F51BA10A}">
      <p15:sldGuideLst xmlns:p15="http://schemas.microsoft.com/office/powerpoint/2012/main">
        <p15:guide id="1" orient="horz" pos="4320" userDrawn="1">
          <p15:clr>
            <a:srgbClr val="A4A3A4"/>
          </p15:clr>
        </p15:guide>
        <p15:guide id="2" pos="768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5330033-BAD1-98DC-4885-815287573634}" name="Stefano Grandi" initials="SG" userId="S::s.grandi@energytraderseurope.org::12135d6f-5239-4066-a74e-ae9b0861f94b" providerId="AD"/>
  <p188:author id="{0356E83E-80F2-3C5E-DBE4-0384F2DB937C}" name="Jeanette Jansen" initials="JJ" userId="S::j.jansen@energytraderseurope.org::1931bf3e-6e0d-4571-bb37-22dde17cf928" providerId="AD"/>
  <p188:author id="{E2924554-1475-8DDF-D360-89AE6D56E44E}" name="Doug Wood" initials="DW" userId="32bf4b28231cc9ad" providerId="Windows Live"/>
  <p188:author id="{3834EE60-2C96-3572-8964-5A5474DF4BBF}" name="Pawel Lont" initials="PL" userId="S::p.lont@energytraderseurope.org::fccc7862-084c-4c14-b809-98ebdeb151e7" providerId="AD"/>
  <p188:author id="{D01E0C62-A29F-618A-6E57-7E301E7EEE5B}" name="Pawel Lont" initials="PL" userId="Pawel Lont" providerId="None"/>
  <p188:author id="{45E43B65-A279-01B6-8030-CD269F9F5E05}" name="Guest User" initials="GU" userId="S::urn:spo:anon#d75d529d4fc47562dcf6324974d3aa9508613bf935552c22ba014b0e0183ea97::" providerId="AD"/>
  <p188:author id="{F2CA92BE-9243-7DD2-6B2B-F44E5DA8558F}" name="Mark Copley" initials="MC" userId="S::m.copley@energytraderseurope.org::dd39abae-79f0-467c-a729-9ba762555b38" providerId="AD"/>
  <p188:author id="{5FD56EF9-94D3-37A9-E274-7CB282E85B0A}" name="Marlena Mazura" initials="MM" userId="S::m.mazura@energytraderseurope.org::74b410e3-24b9-433a-b44b-c41d4f2a2ede" providerId="AD"/>
  <p188:author id="{38893FFC-4567-B949-9F91-B8958C4BA2F9}" name="Gastbenutzer" initials="Ga" userId="S::urn:spo:tenantanon#b6ffc312-cb9f-4d55-acd7-fd8c2940e29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934A1CE-BD73-456D-81A0-9566BB4F6E2D}" v="37" dt="2026-04-28T11:50:56.337"/>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Gill Sans"/>
          <a:ea typeface="Gill Sans"/>
          <a:cs typeface="Gill San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2E8"/>
          </a:solidFill>
        </a:fill>
      </a:tcStyle>
    </a:wholeTbl>
    <a:band2H>
      <a:tcTxStyle/>
      <a:tcStyle>
        <a:tcBdr/>
        <a:fill>
          <a:solidFill>
            <a:srgbClr val="E6EAF4"/>
          </a:solidFill>
        </a:fill>
      </a:tcStyle>
    </a:band2H>
    <a:firstCol>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508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Gill Sans"/>
          <a:ea typeface="Gill Sans"/>
          <a:cs typeface="Gill San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2E7CB"/>
          </a:solidFill>
        </a:fill>
      </a:tcStyle>
    </a:wholeTbl>
    <a:band2H>
      <a:tcTxStyle/>
      <a:tcStyle>
        <a:tcBdr/>
        <a:fill>
          <a:solidFill>
            <a:srgbClr val="F8F4E7"/>
          </a:solidFill>
        </a:fill>
      </a:tcStyle>
    </a:band2H>
    <a:firstCol>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CBD23"/>
          </a:solidFill>
        </a:fill>
      </a:tcStyle>
    </a:firstCol>
    <a:lastRow>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CBD23"/>
          </a:solidFill>
        </a:fill>
      </a:tcStyle>
    </a:lastRow>
    <a:firstRow>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508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CBD23"/>
          </a:solidFill>
        </a:fill>
      </a:tcStyle>
    </a:firstRow>
  </a:tblStyle>
  <a:tblStyle styleId="{EEE7283C-3CF3-47DC-8721-378D4A62B228}" styleName="">
    <a:tblBg/>
    <a:wholeTbl>
      <a:tcTxStyle b="off" i="off">
        <a:font>
          <a:latin typeface="Gill Sans"/>
          <a:ea typeface="Gill Sans"/>
          <a:cs typeface="Gill San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5CDDE"/>
          </a:solidFill>
        </a:fill>
      </a:tcStyle>
    </a:wholeTbl>
    <a:band2H>
      <a:tcTxStyle/>
      <a:tcStyle>
        <a:tcBdr/>
        <a:fill>
          <a:solidFill>
            <a:srgbClr val="EBE8EF"/>
          </a:solidFill>
        </a:fill>
      </a:tcStyle>
    </a:band2H>
    <a:firstCol>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773F9B"/>
          </a:solidFill>
        </a:fill>
      </a:tcStyle>
    </a:firstCol>
    <a:lastRow>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773F9B"/>
          </a:solidFill>
        </a:fill>
      </a:tcStyle>
    </a:lastRow>
    <a:firstRow>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508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773F9B"/>
          </a:solidFill>
        </a:fill>
      </a:tcStyle>
    </a:firstRow>
  </a:tblStyle>
  <a:tblStyle styleId="{CF821DB8-F4EB-4A41-A1BA-3FCAFE7338EE}" styleName="">
    <a:tblBg/>
    <a:wholeTbl>
      <a:tcTxStyle b="off" i="off">
        <a:font>
          <a:latin typeface="Gill Sans"/>
          <a:ea typeface="Gill Sans"/>
          <a:cs typeface="Gill Sans"/>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Gill Sans"/>
          <a:ea typeface="Gill Sans"/>
          <a:cs typeface="Gill Sans"/>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Gill Sans"/>
          <a:ea typeface="Gill Sans"/>
          <a:cs typeface="Gill Sans"/>
        </a:font>
        <a:srgbClr val="000000"/>
      </a:tcTxStyle>
      <a:tcStyle>
        <a:tcBdr>
          <a:left>
            <a:ln w="12700" cap="flat">
              <a:noFill/>
              <a:miter lim="400000"/>
            </a:ln>
          </a:left>
          <a:right>
            <a:ln w="12700" cap="flat">
              <a:noFill/>
              <a:miter lim="400000"/>
            </a:ln>
          </a:right>
          <a:top>
            <a:ln w="635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Gill Sans"/>
          <a:ea typeface="Gill Sans"/>
          <a:cs typeface="Gill Sans"/>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Gill Sans"/>
          <a:ea typeface="Gill Sans"/>
          <a:cs typeface="Gill San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508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Gill Sans"/>
          <a:ea typeface="Gill Sans"/>
          <a:cs typeface="Gill Sans"/>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Gill Sans"/>
          <a:ea typeface="Gill Sans"/>
          <a:cs typeface="Gill Sans"/>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Gill Sans"/>
          <a:ea typeface="Gill Sans"/>
          <a:cs typeface="Gill Sans"/>
        </a:font>
        <a:srgbClr val="000000"/>
      </a:tcTxStyle>
      <a:tcStyle>
        <a:tcBdr>
          <a:left>
            <a:ln w="12700" cap="flat">
              <a:solidFill>
                <a:srgbClr val="000000"/>
              </a:solidFill>
              <a:prstDash val="solid"/>
              <a:round/>
            </a:ln>
          </a:left>
          <a:right>
            <a:ln w="12700" cap="flat">
              <a:solidFill>
                <a:srgbClr val="000000"/>
              </a:solidFill>
              <a:prstDash val="solid"/>
              <a:round/>
            </a:ln>
          </a:right>
          <a:top>
            <a:ln w="635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Gill Sans"/>
          <a:ea typeface="Gill Sans"/>
          <a:cs typeface="Gill Sans"/>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4320"/>
        <p:guide pos="7680"/>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lena Mazura" userId="74b410e3-24b9-433a-b44b-c41d4f2a2ede" providerId="ADAL" clId="{A3F11261-865D-4C69-BDE6-CD84F8E8A0CF}"/>
    <pc:docChg chg="modSld sldOrd">
      <pc:chgData name="Marlena Mazura" userId="74b410e3-24b9-433a-b44b-c41d4f2a2ede" providerId="ADAL" clId="{A3F11261-865D-4C69-BDE6-CD84F8E8A0CF}" dt="2026-04-28T11:50:56.337" v="36" actId="20577"/>
      <pc:docMkLst>
        <pc:docMk/>
      </pc:docMkLst>
      <pc:sldChg chg="modNotesTx">
        <pc:chgData name="Marlena Mazura" userId="74b410e3-24b9-433a-b44b-c41d4f2a2ede" providerId="ADAL" clId="{A3F11261-865D-4C69-BDE6-CD84F8E8A0CF}" dt="2026-04-28T11:49:29.010" v="2" actId="20577"/>
        <pc:sldMkLst>
          <pc:docMk/>
          <pc:sldMk cId="0" sldId="256"/>
        </pc:sldMkLst>
      </pc:sldChg>
      <pc:sldChg chg="modNotesTx">
        <pc:chgData name="Marlena Mazura" userId="74b410e3-24b9-433a-b44b-c41d4f2a2ede" providerId="ADAL" clId="{A3F11261-865D-4C69-BDE6-CD84F8E8A0CF}" dt="2026-04-28T11:50:51.382" v="30" actId="20577"/>
        <pc:sldMkLst>
          <pc:docMk/>
          <pc:sldMk cId="1387658654" sldId="566"/>
        </pc:sldMkLst>
      </pc:sldChg>
      <pc:sldChg chg="modNotesTx">
        <pc:chgData name="Marlena Mazura" userId="74b410e3-24b9-433a-b44b-c41d4f2a2ede" providerId="ADAL" clId="{A3F11261-865D-4C69-BDE6-CD84F8E8A0CF}" dt="2026-04-28T11:50:39.281" v="18" actId="20577"/>
        <pc:sldMkLst>
          <pc:docMk/>
          <pc:sldMk cId="3890522507" sldId="574"/>
        </pc:sldMkLst>
      </pc:sldChg>
      <pc:sldChg chg="modNotesTx">
        <pc:chgData name="Marlena Mazura" userId="74b410e3-24b9-433a-b44b-c41d4f2a2ede" providerId="ADAL" clId="{A3F11261-865D-4C69-BDE6-CD84F8E8A0CF}" dt="2026-04-28T11:50:56.337" v="36" actId="20577"/>
        <pc:sldMkLst>
          <pc:docMk/>
          <pc:sldMk cId="1429907208" sldId="579"/>
        </pc:sldMkLst>
      </pc:sldChg>
      <pc:sldChg chg="modNotesTx">
        <pc:chgData name="Marlena Mazura" userId="74b410e3-24b9-433a-b44b-c41d4f2a2ede" providerId="ADAL" clId="{A3F11261-865D-4C69-BDE6-CD84F8E8A0CF}" dt="2026-04-28T11:50:43.645" v="24" actId="20577"/>
        <pc:sldMkLst>
          <pc:docMk/>
          <pc:sldMk cId="955442359" sldId="580"/>
        </pc:sldMkLst>
      </pc:sldChg>
      <pc:sldChg chg="ord modNotesTx">
        <pc:chgData name="Marlena Mazura" userId="74b410e3-24b9-433a-b44b-c41d4f2a2ede" providerId="ADAL" clId="{A3F11261-865D-4C69-BDE6-CD84F8E8A0CF}" dt="2026-04-28T11:50:16.673" v="12" actId="20577"/>
        <pc:sldMkLst>
          <pc:docMk/>
          <pc:sldMk cId="4040071923" sldId="58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Shape 87">
            <a:extLst>
              <a:ext uri="{FF2B5EF4-FFF2-40B4-BE49-F238E27FC236}">
                <a16:creationId xmlns:a16="http://schemas.microsoft.com/office/drawing/2014/main" id="{E6CB84F5-C4A5-313A-8A82-3C04026DCB44}"/>
              </a:ext>
            </a:extLst>
          </p:cNvPr>
          <p:cNvSpPr>
            <a:spLocks noGrp="1" noRot="1" noChangeAspect="1" noChangeArrowheads="1"/>
          </p:cNvSpPr>
          <p:nvPr>
            <p:ph type="sldImg"/>
          </p:nvPr>
        </p:nvSpPr>
        <p:spPr bwMode="auto">
          <a:xfrm>
            <a:off x="1143000" y="6858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10243" name="Shape 88">
            <a:extLst>
              <a:ext uri="{FF2B5EF4-FFF2-40B4-BE49-F238E27FC236}">
                <a16:creationId xmlns:a16="http://schemas.microsoft.com/office/drawing/2014/main" id="{5243ECB3-1FB3-50AF-214B-6AF550317921}"/>
              </a:ext>
            </a:extLst>
          </p:cNvPr>
          <p:cNvSpPr>
            <a:spLocks noGrp="1" noChangeArrowheads="1"/>
          </p:cNvSpPr>
          <p:nvPr>
            <p:ph type="body" sz="quarter" idx="1"/>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US" altLang="en-US">
              <a:sym typeface="Lucida Grande"/>
            </a:endParaRPr>
          </a:p>
        </p:txBody>
      </p:sp>
    </p:spTree>
  </p:cSld>
  <p:clrMap bg1="lt1" tx1="dk1" bg2="lt2" tx2="dk2" accent1="accent1" accent2="accent2" accent3="accent3" accent4="accent4" accent5="accent5" accent6="accent6" hlink="hlink" folHlink="folHlink"/>
  <p:notesStyle>
    <a:lvl1pPr algn="l" defTabSz="787400" rtl="0" eaLnBrk="0" fontAlgn="base" hangingPunct="0">
      <a:spcBef>
        <a:spcPct val="30000"/>
      </a:spcBef>
      <a:spcAft>
        <a:spcPct val="0"/>
      </a:spcAft>
      <a:defRPr sz="2800">
        <a:solidFill>
          <a:schemeClr val="tx1"/>
        </a:solidFill>
        <a:latin typeface="Lucida Grande"/>
        <a:ea typeface="Lucida Grande"/>
        <a:cs typeface="Lucida Grande"/>
        <a:sym typeface="Lucida Grande"/>
      </a:defRPr>
    </a:lvl1pPr>
    <a:lvl2pPr marL="742950" indent="-285750" algn="l" defTabSz="787400" rtl="0" eaLnBrk="0" fontAlgn="base" hangingPunct="0">
      <a:spcBef>
        <a:spcPct val="30000"/>
      </a:spcBef>
      <a:spcAft>
        <a:spcPct val="0"/>
      </a:spcAft>
      <a:defRPr sz="2800">
        <a:solidFill>
          <a:schemeClr val="tx1"/>
        </a:solidFill>
        <a:latin typeface="Lucida Grande"/>
        <a:ea typeface="Lucida Grande"/>
        <a:cs typeface="Lucida Grande"/>
        <a:sym typeface="Lucida Grande"/>
      </a:defRPr>
    </a:lvl2pPr>
    <a:lvl3pPr marL="1143000" indent="-228600" algn="l" defTabSz="787400" rtl="0" eaLnBrk="0" fontAlgn="base" hangingPunct="0">
      <a:spcBef>
        <a:spcPct val="30000"/>
      </a:spcBef>
      <a:spcAft>
        <a:spcPct val="0"/>
      </a:spcAft>
      <a:defRPr sz="2800">
        <a:solidFill>
          <a:schemeClr val="tx1"/>
        </a:solidFill>
        <a:latin typeface="Lucida Grande"/>
        <a:ea typeface="Lucida Grande"/>
        <a:cs typeface="Lucida Grande"/>
        <a:sym typeface="Lucida Grande"/>
      </a:defRPr>
    </a:lvl3pPr>
    <a:lvl4pPr marL="1600200" indent="-228600" algn="l" defTabSz="787400" rtl="0" eaLnBrk="0" fontAlgn="base" hangingPunct="0">
      <a:spcBef>
        <a:spcPct val="30000"/>
      </a:spcBef>
      <a:spcAft>
        <a:spcPct val="0"/>
      </a:spcAft>
      <a:defRPr sz="2800">
        <a:solidFill>
          <a:schemeClr val="tx1"/>
        </a:solidFill>
        <a:latin typeface="Lucida Grande"/>
        <a:ea typeface="Lucida Grande"/>
        <a:cs typeface="Lucida Grande"/>
        <a:sym typeface="Lucida Grande"/>
      </a:defRPr>
    </a:lvl4pPr>
    <a:lvl5pPr marL="2057400" indent="-228600" algn="l" defTabSz="787400" rtl="0" eaLnBrk="0" fontAlgn="base" hangingPunct="0">
      <a:spcBef>
        <a:spcPct val="30000"/>
      </a:spcBef>
      <a:spcAft>
        <a:spcPct val="0"/>
      </a:spcAft>
      <a:defRPr sz="2800">
        <a:solidFill>
          <a:schemeClr val="tx1"/>
        </a:solidFill>
        <a:latin typeface="Lucida Grande"/>
        <a:ea typeface="Lucida Grande"/>
        <a:cs typeface="Lucida Grande"/>
        <a:sym typeface="Lucida Grande"/>
      </a:defRPr>
    </a:lvl5pPr>
    <a:lvl6pPr indent="1143000" defTabSz="788669" latinLnBrk="0">
      <a:defRPr sz="2800">
        <a:latin typeface="Lucida Grande"/>
        <a:ea typeface="Lucida Grande"/>
        <a:cs typeface="Lucida Grande"/>
        <a:sym typeface="Lucida Grande"/>
      </a:defRPr>
    </a:lvl6pPr>
    <a:lvl7pPr indent="1371600" defTabSz="788669" latinLnBrk="0">
      <a:defRPr sz="2800">
        <a:latin typeface="Lucida Grande"/>
        <a:ea typeface="Lucida Grande"/>
        <a:cs typeface="Lucida Grande"/>
        <a:sym typeface="Lucida Grande"/>
      </a:defRPr>
    </a:lvl7pPr>
    <a:lvl8pPr indent="1600200" defTabSz="788669" latinLnBrk="0">
      <a:defRPr sz="2800">
        <a:latin typeface="Lucida Grande"/>
        <a:ea typeface="Lucida Grande"/>
        <a:cs typeface="Lucida Grande"/>
        <a:sym typeface="Lucida Grande"/>
      </a:defRPr>
    </a:lvl8pPr>
    <a:lvl9pPr indent="1828800" defTabSz="788669" latinLnBrk="0">
      <a:defRPr sz="28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 Policy Update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F1A02B-8D6C-2F82-FB0A-4DD6C95CE6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AA1D56-8EF3-160B-EBAD-007200391EAD}"/>
              </a:ext>
            </a:extLst>
          </p:cNvPr>
          <p:cNvSpPr>
            <a:spLocks noGrp="1" noRot="1" noChangeAspect="1"/>
          </p:cNvSpPr>
          <p:nvPr>
            <p:ph type="sldImg"/>
          </p:nvPr>
        </p:nvSpPr>
        <p:spPr>
          <a:xfrm>
            <a:off x="381000" y="685800"/>
            <a:ext cx="6096000" cy="3429000"/>
          </a:xfrm>
        </p:spPr>
        <p:txBody>
          <a:bodyPr/>
          <a:lstStyle/>
          <a:p>
            <a:endParaRPr lang="en-PL"/>
          </a:p>
        </p:txBody>
      </p:sp>
      <p:sp>
        <p:nvSpPr>
          <p:cNvPr id="3" name="Notes Placeholder 2">
            <a:extLst>
              <a:ext uri="{FF2B5EF4-FFF2-40B4-BE49-F238E27FC236}">
                <a16:creationId xmlns:a16="http://schemas.microsoft.com/office/drawing/2014/main" id="{3C13257D-4FB2-528A-7235-160AF0B7905F}"/>
              </a:ext>
            </a:extLst>
          </p:cNvPr>
          <p:cNvSpPr>
            <a:spLocks noGrp="1"/>
          </p:cNvSpPr>
          <p:nvPr>
            <p:ph type="body" idx="1"/>
          </p:nvPr>
        </p:nvSpPr>
        <p:spPr/>
        <p:txBody>
          <a:bodyPr/>
          <a:lstStyle/>
          <a:p>
            <a:r>
              <a:rPr lang="en-US"/>
              <a:t>8. REPowerEU</a:t>
            </a:r>
            <a:endParaRPr lang="en-GB"/>
          </a:p>
        </p:txBody>
      </p:sp>
    </p:spTree>
    <p:extLst>
      <p:ext uri="{BB962C8B-B14F-4D97-AF65-F5344CB8AC3E}">
        <p14:creationId xmlns:p14="http://schemas.microsoft.com/office/powerpoint/2010/main" val="629775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552BA6-7036-C58F-BD48-6945DA259B09}"/>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88A6DB93-B7B4-EDD1-C49A-F5EAB1891D04}"/>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4679D590-9B77-D592-A6B2-425614CE4942}"/>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4F00F69B-3DB6-6B89-E564-778EC558DE9D}"/>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96F95232-9F63-F4D6-38F8-4B9248B86142}"/>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787400" rtl="0" eaLnBrk="0" fontAlgn="base" latinLnBrk="0" hangingPunct="0">
              <a:lnSpc>
                <a:spcPct val="100000"/>
              </a:lnSpc>
              <a:spcBef>
                <a:spcPct val="30000"/>
              </a:spcBef>
              <a:spcAft>
                <a:spcPct val="0"/>
              </a:spcAft>
              <a:buClrTx/>
              <a:buSzTx/>
              <a:buFontTx/>
              <a:buNone/>
              <a:tabLst/>
              <a:defRPr/>
            </a:pPr>
            <a:r>
              <a:rPr lang="en-US"/>
              <a:t>8. REPowerEU</a:t>
            </a:r>
            <a:endParaRPr lang="en-GB"/>
          </a:p>
          <a:p>
            <a:pPr marL="0" marR="0" lvl="0" indent="0" algn="l" defTabSz="787400" rtl="0" eaLnBrk="0" fontAlgn="base" latinLnBrk="0" hangingPunct="0">
              <a:lnSpc>
                <a:spcPct val="100000"/>
              </a:lnSpc>
              <a:spcBef>
                <a:spcPct val="30000"/>
              </a:spcBef>
              <a:spcAft>
                <a:spcPct val="0"/>
              </a:spcAft>
              <a:buClrTx/>
              <a:buSzTx/>
              <a:buFontTx/>
              <a:buNone/>
              <a:tabLst/>
              <a:defRPr/>
            </a:pPr>
            <a:endParaRPr lang="en-US"/>
          </a:p>
          <a:p>
            <a:pPr marL="0" marR="0" lvl="0" indent="0" algn="l" defTabSz="787400" rtl="0" eaLnBrk="0" fontAlgn="base" latinLnBrk="0" hangingPunct="0">
              <a:lnSpc>
                <a:spcPct val="100000"/>
              </a:lnSpc>
              <a:spcBef>
                <a:spcPct val="30000"/>
              </a:spcBef>
              <a:spcAft>
                <a:spcPct val="0"/>
              </a:spcAft>
              <a:buClrTx/>
              <a:buSzTx/>
              <a:buFontTx/>
              <a:buNone/>
              <a:tabLst/>
              <a:defRPr/>
            </a:pPr>
            <a:r>
              <a:rPr lang="en-PL"/>
              <a:t>LNG contracts often have optionalities. Importers are those who are securing the supplies, but they don’t always hold all information. Note that there is some lead time for nominations, authorisation cannot happen last minute. Certificate of origin is not necessarily a certificate of place of production - but at least this is passed through the chain.</a:t>
            </a:r>
          </a:p>
          <a:p>
            <a:endParaRPr lang="en-PL"/>
          </a:p>
          <a:p>
            <a:endParaRPr lang="en-US"/>
          </a:p>
        </p:txBody>
      </p:sp>
      <p:sp>
        <p:nvSpPr>
          <p:cNvPr id="6" name="Footer Placeholder 5">
            <a:extLst>
              <a:ext uri="{FF2B5EF4-FFF2-40B4-BE49-F238E27FC236}">
                <a16:creationId xmlns:a16="http://schemas.microsoft.com/office/drawing/2014/main" id="{89EC7C9C-DCC5-AF81-BD34-948DAA89986B}"/>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169F7C28-A562-682C-66A3-15FCC26A5F3B}"/>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1146018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2480C0-3A9B-F3B2-99CA-C656C39BDB37}"/>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7042CDE8-452B-74A0-374F-DFFCB631F364}"/>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C9E1F37F-DA47-A73A-5567-7737217D5D5B}"/>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9A77792E-783D-C0CE-5E59-F89650870A14}"/>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441AA87A-8F37-62FA-CBB2-3F036D8103A7}"/>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13970" marR="0" lvl="0" indent="0" algn="l" defTabSz="787400" rtl="0" eaLnBrk="0" fontAlgn="base" latinLnBrk="0" hangingPunct="0">
              <a:lnSpc>
                <a:spcPct val="100000"/>
              </a:lnSpc>
              <a:spcBef>
                <a:spcPts val="0"/>
              </a:spcBef>
              <a:spcAft>
                <a:spcPct val="0"/>
              </a:spcAft>
              <a:buClrTx/>
              <a:buSzTx/>
              <a:buFontTx/>
              <a:buNone/>
              <a:tabLst/>
              <a:defRPr/>
            </a:pPr>
            <a:r>
              <a:rPr lang="en-US"/>
              <a:t>9. </a:t>
            </a:r>
            <a:r>
              <a:rPr lang="en-GB"/>
              <a:t>Hydrogen and Decarbonised Gas Markets Package – Implementation</a:t>
            </a:r>
          </a:p>
          <a:p>
            <a:pPr>
              <a:spcBef>
                <a:spcPts val="0"/>
              </a:spcBef>
            </a:pPr>
            <a:endParaRPr lang="en-US"/>
          </a:p>
          <a:p>
            <a:pPr marL="0" marR="0" lvl="0" indent="0" algn="l" defTabSz="787400" rtl="0" eaLnBrk="0" fontAlgn="base" latinLnBrk="0" hangingPunct="0">
              <a:lnSpc>
                <a:spcPct val="100000"/>
              </a:lnSpc>
              <a:spcBef>
                <a:spcPct val="30000"/>
              </a:spcBef>
              <a:spcAft>
                <a:spcPct val="0"/>
              </a:spcAft>
              <a:buClrTx/>
              <a:buSzTx/>
              <a:buFontTx/>
              <a:buNone/>
              <a:tabLst/>
              <a:defRPr/>
            </a:pPr>
            <a:r>
              <a:rPr lang="en-GB" sz="2800" noProof="0">
                <a:solidFill>
                  <a:schemeClr val="accent4"/>
                </a:solidFill>
                <a:latin typeface="Lucida Grande"/>
                <a:ea typeface="Lucida Grande"/>
                <a:cs typeface="Lucida Grande"/>
                <a:sym typeface="Lucida Grande"/>
              </a:rPr>
              <a:t>It is 12 years past the deadline for 3</a:t>
            </a:r>
            <a:r>
              <a:rPr lang="en-GB" sz="2800" baseline="30000" noProof="0">
                <a:solidFill>
                  <a:schemeClr val="accent4"/>
                </a:solidFill>
                <a:latin typeface="Lucida Grande"/>
                <a:ea typeface="Lucida Grande"/>
                <a:cs typeface="Lucida Grande"/>
                <a:sym typeface="Lucida Grande"/>
              </a:rPr>
              <a:t>rd</a:t>
            </a:r>
            <a:r>
              <a:rPr lang="en-GB" sz="2800" noProof="0">
                <a:solidFill>
                  <a:schemeClr val="accent4"/>
                </a:solidFill>
                <a:latin typeface="Lucida Grande"/>
                <a:ea typeface="Lucida Grande"/>
                <a:cs typeface="Lucida Grande"/>
                <a:sym typeface="Lucida Grande"/>
              </a:rPr>
              <a:t> Gas Package implementation</a:t>
            </a:r>
            <a:r>
              <a:rPr lang="en-GB" sz="2800" b="0" noProof="0">
                <a:solidFill>
                  <a:srgbClr val="002060"/>
                </a:solidFill>
                <a:latin typeface="Lucida Grande"/>
                <a:ea typeface="Lucida Grande"/>
                <a:cs typeface="Lucida Grande"/>
                <a:sym typeface="Lucida Grande"/>
              </a:rPr>
              <a:t>, we are still facing challenges and the implementation across MSs is not uniform/complete.</a:t>
            </a:r>
          </a:p>
          <a:p>
            <a:pPr marL="0" marR="0" lvl="0" indent="0" algn="l" defTabSz="787400" rtl="0" eaLnBrk="0" fontAlgn="base" latinLnBrk="0" hangingPunct="0">
              <a:lnSpc>
                <a:spcPct val="100000"/>
              </a:lnSpc>
              <a:spcBef>
                <a:spcPct val="30000"/>
              </a:spcBef>
              <a:spcAft>
                <a:spcPct val="0"/>
              </a:spcAft>
              <a:buClrTx/>
              <a:buSzTx/>
              <a:buFontTx/>
              <a:buNone/>
              <a:tabLst/>
              <a:defRPr/>
            </a:pPr>
            <a:r>
              <a:rPr lang="en-GB" sz="2800" noProof="0">
                <a:solidFill>
                  <a:srgbClr val="002060"/>
                </a:solidFill>
                <a:latin typeface="Lucida Grande"/>
                <a:ea typeface="Lucida Grande"/>
                <a:cs typeface="Lucida Grande"/>
                <a:sym typeface="Lucida Grande"/>
              </a:rPr>
              <a:t>Tariff levels forecasting has become impossible </a:t>
            </a:r>
            <a:r>
              <a:rPr lang="en-GB" sz="2800" b="0" noProof="0">
                <a:solidFill>
                  <a:srgbClr val="002060"/>
                </a:solidFill>
                <a:latin typeface="Lucida Grande"/>
                <a:ea typeface="Lucida Grande"/>
                <a:cs typeface="Lucida Grande"/>
                <a:sym typeface="Lucida Grande"/>
              </a:rPr>
              <a:t>and falling throughput only </a:t>
            </a:r>
            <a:r>
              <a:rPr lang="en-GB" sz="2800" noProof="0">
                <a:solidFill>
                  <a:srgbClr val="002060"/>
                </a:solidFill>
                <a:latin typeface="Lucida Grande"/>
                <a:ea typeface="Lucida Grande"/>
                <a:cs typeface="Lucida Grande"/>
                <a:sym typeface="Lucida Grande"/>
              </a:rPr>
              <a:t>fuels the tariff spiral</a:t>
            </a:r>
            <a:r>
              <a:rPr lang="en-GB" sz="2800" b="0" noProof="0">
                <a:solidFill>
                  <a:srgbClr val="002060"/>
                </a:solidFill>
                <a:latin typeface="Lucida Grande"/>
                <a:ea typeface="Lucida Grande"/>
                <a:cs typeface="Lucida Grande"/>
                <a:sym typeface="Lucida Grande"/>
              </a:rPr>
              <a:t>. The upcoming publication of the </a:t>
            </a:r>
            <a:r>
              <a:rPr lang="en-GB" sz="2800" noProof="0">
                <a:solidFill>
                  <a:srgbClr val="002060"/>
                </a:solidFill>
                <a:latin typeface="Lucida Grande"/>
                <a:ea typeface="Lucida Grande"/>
                <a:cs typeface="Lucida Grande"/>
                <a:sym typeface="Lucida Grande"/>
              </a:rPr>
              <a:t>ACER efficiency benchmark </a:t>
            </a:r>
            <a:r>
              <a:rPr lang="en-GB" sz="2800" b="0" noProof="0">
                <a:solidFill>
                  <a:srgbClr val="002060"/>
                </a:solidFill>
                <a:latin typeface="Lucida Grande"/>
                <a:ea typeface="Lucida Grande"/>
                <a:cs typeface="Lucida Grande"/>
                <a:sym typeface="Lucida Grande"/>
              </a:rPr>
              <a:t>is a good opportunity to intensify works on addressing this problem. </a:t>
            </a:r>
          </a:p>
          <a:p>
            <a:pPr marL="0" marR="0" lvl="0" indent="0" algn="l" defTabSz="787400" rtl="0" eaLnBrk="0" fontAlgn="base" latinLnBrk="0" hangingPunct="0">
              <a:lnSpc>
                <a:spcPct val="100000"/>
              </a:lnSpc>
              <a:spcBef>
                <a:spcPct val="30000"/>
              </a:spcBef>
              <a:spcAft>
                <a:spcPct val="0"/>
              </a:spcAft>
              <a:buClrTx/>
              <a:buSzTx/>
              <a:buFontTx/>
              <a:buNone/>
              <a:tabLst/>
              <a:defRPr/>
            </a:pPr>
            <a:endParaRPr lang="en-GB" sz="2800" b="0" noProof="0">
              <a:solidFill>
                <a:srgbClr val="002060"/>
              </a:solidFill>
              <a:latin typeface="Lucida Grande"/>
              <a:ea typeface="Lucida Grande"/>
              <a:cs typeface="Lucida Grande"/>
              <a:sym typeface="Lucida Grande"/>
            </a:endParaRPr>
          </a:p>
          <a:p>
            <a:endParaRPr lang="en-US"/>
          </a:p>
        </p:txBody>
      </p:sp>
      <p:sp>
        <p:nvSpPr>
          <p:cNvPr id="6" name="Footer Placeholder 5">
            <a:extLst>
              <a:ext uri="{FF2B5EF4-FFF2-40B4-BE49-F238E27FC236}">
                <a16:creationId xmlns:a16="http://schemas.microsoft.com/office/drawing/2014/main" id="{80AB232D-AE88-2ED1-213D-E0B36DC1B0ED}"/>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1446E35A-D5DF-215D-8515-077E92FE3C64}"/>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3325143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B0B1BA-CEED-86A2-4EE7-729FBA2E1A2D}"/>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CC3EF3D6-7DF8-A86D-C346-AAF0701BB2A6}"/>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65E14365-A46F-A5D4-D1DC-5ABC1A8362BA}"/>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3BDA01F9-8D26-E54A-B40B-630929B32F3D}"/>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3B4334A6-862E-D460-1AC5-4D981608AC3E}"/>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13970">
              <a:spcBef>
                <a:spcPts val="0"/>
              </a:spcBef>
            </a:pPr>
            <a:r>
              <a:rPr lang="en-US"/>
              <a:t>9. </a:t>
            </a:r>
            <a:r>
              <a:rPr lang="en-GB"/>
              <a:t>Hydrogen and Decarbonised Gas Markets Package – Implementation</a:t>
            </a:r>
          </a:p>
          <a:p>
            <a:pPr marL="13970">
              <a:spcBef>
                <a:spcPts val="0"/>
              </a:spcBef>
            </a:pPr>
            <a:endParaRPr lang="en-GB"/>
          </a:p>
          <a:p>
            <a:pPr marL="0" marR="0" lvl="0" indent="0" algn="l" defTabSz="787400" rtl="0" eaLnBrk="0" fontAlgn="base" latinLnBrk="0" hangingPunct="0">
              <a:lnSpc>
                <a:spcPct val="100000"/>
              </a:lnSpc>
              <a:spcBef>
                <a:spcPct val="30000"/>
              </a:spcBef>
              <a:spcAft>
                <a:spcPct val="0"/>
              </a:spcAft>
              <a:buClrTx/>
              <a:buSzTx/>
              <a:buFontTx/>
              <a:buNone/>
              <a:tabLst/>
              <a:defRPr/>
            </a:pPr>
            <a:r>
              <a:rPr lang="en-GB" sz="2800" noProof="0">
                <a:solidFill>
                  <a:schemeClr val="accent4"/>
                </a:solidFill>
                <a:latin typeface="Lucida Grande"/>
                <a:ea typeface="Lucida Grande"/>
                <a:cs typeface="Lucida Grande"/>
                <a:sym typeface="Lucida Grande"/>
              </a:rPr>
              <a:t>It is 12 years past the deadline for 3</a:t>
            </a:r>
            <a:r>
              <a:rPr lang="en-GB" sz="2800" baseline="30000" noProof="0">
                <a:solidFill>
                  <a:schemeClr val="accent4"/>
                </a:solidFill>
                <a:latin typeface="Lucida Grande"/>
                <a:ea typeface="Lucida Grande"/>
                <a:cs typeface="Lucida Grande"/>
                <a:sym typeface="Lucida Grande"/>
              </a:rPr>
              <a:t>rd</a:t>
            </a:r>
            <a:r>
              <a:rPr lang="en-GB" sz="2800" noProof="0">
                <a:solidFill>
                  <a:schemeClr val="accent4"/>
                </a:solidFill>
                <a:latin typeface="Lucida Grande"/>
                <a:ea typeface="Lucida Grande"/>
                <a:cs typeface="Lucida Grande"/>
                <a:sym typeface="Lucida Grande"/>
              </a:rPr>
              <a:t> Gas Package implementation</a:t>
            </a:r>
            <a:r>
              <a:rPr lang="en-GB" sz="2800" b="0" noProof="0">
                <a:solidFill>
                  <a:srgbClr val="002060"/>
                </a:solidFill>
                <a:latin typeface="Lucida Grande"/>
                <a:ea typeface="Lucida Grande"/>
                <a:cs typeface="Lucida Grande"/>
                <a:sym typeface="Lucida Grande"/>
              </a:rPr>
              <a:t>, we are still facing challenges and the implementation across MSs is not uniform/complete.</a:t>
            </a:r>
          </a:p>
          <a:p>
            <a:pPr marL="0" marR="0" lvl="0" indent="0" algn="l" defTabSz="787400" rtl="0" eaLnBrk="0" fontAlgn="base" latinLnBrk="0" hangingPunct="0">
              <a:lnSpc>
                <a:spcPct val="100000"/>
              </a:lnSpc>
              <a:spcBef>
                <a:spcPct val="30000"/>
              </a:spcBef>
              <a:spcAft>
                <a:spcPct val="0"/>
              </a:spcAft>
              <a:buClrTx/>
              <a:buSzTx/>
              <a:buFontTx/>
              <a:buNone/>
              <a:tabLst/>
              <a:defRPr/>
            </a:pPr>
            <a:r>
              <a:rPr lang="en-GB" sz="2800" noProof="0">
                <a:solidFill>
                  <a:srgbClr val="002060"/>
                </a:solidFill>
                <a:latin typeface="Lucida Grande"/>
                <a:ea typeface="Lucida Grande"/>
                <a:cs typeface="Lucida Grande"/>
                <a:sym typeface="Lucida Grande"/>
              </a:rPr>
              <a:t>Tariff levels forecasting has become impossible </a:t>
            </a:r>
            <a:r>
              <a:rPr lang="en-GB" sz="2800" b="0" noProof="0">
                <a:solidFill>
                  <a:srgbClr val="002060"/>
                </a:solidFill>
                <a:latin typeface="Lucida Grande"/>
                <a:ea typeface="Lucida Grande"/>
                <a:cs typeface="Lucida Grande"/>
                <a:sym typeface="Lucida Grande"/>
              </a:rPr>
              <a:t>and falling throughput only </a:t>
            </a:r>
            <a:r>
              <a:rPr lang="en-GB" sz="2800" noProof="0">
                <a:solidFill>
                  <a:srgbClr val="002060"/>
                </a:solidFill>
                <a:latin typeface="Lucida Grande"/>
                <a:ea typeface="Lucida Grande"/>
                <a:cs typeface="Lucida Grande"/>
                <a:sym typeface="Lucida Grande"/>
              </a:rPr>
              <a:t>fuels the tariff spiral</a:t>
            </a:r>
            <a:r>
              <a:rPr lang="en-GB" sz="2800" b="0" noProof="0">
                <a:solidFill>
                  <a:srgbClr val="002060"/>
                </a:solidFill>
                <a:latin typeface="Lucida Grande"/>
                <a:ea typeface="Lucida Grande"/>
                <a:cs typeface="Lucida Grande"/>
                <a:sym typeface="Lucida Grande"/>
              </a:rPr>
              <a:t>. The upcoming publication of the </a:t>
            </a:r>
            <a:r>
              <a:rPr lang="en-GB" sz="2800" noProof="0">
                <a:solidFill>
                  <a:srgbClr val="002060"/>
                </a:solidFill>
                <a:latin typeface="Lucida Grande"/>
                <a:ea typeface="Lucida Grande"/>
                <a:cs typeface="Lucida Grande"/>
                <a:sym typeface="Lucida Grande"/>
              </a:rPr>
              <a:t>ACER efficiency benchmark </a:t>
            </a:r>
            <a:r>
              <a:rPr lang="en-GB" sz="2800" b="0" noProof="0">
                <a:solidFill>
                  <a:srgbClr val="002060"/>
                </a:solidFill>
                <a:latin typeface="Lucida Grande"/>
                <a:ea typeface="Lucida Grande"/>
                <a:cs typeface="Lucida Grande"/>
                <a:sym typeface="Lucida Grande"/>
              </a:rPr>
              <a:t>is a good opportunity to intensify works on addressing this problem. </a:t>
            </a:r>
          </a:p>
          <a:p>
            <a:pPr marL="0" marR="0" lvl="0" indent="0" algn="l" defTabSz="787400" rtl="0" eaLnBrk="0" fontAlgn="base" latinLnBrk="0" hangingPunct="0">
              <a:lnSpc>
                <a:spcPct val="100000"/>
              </a:lnSpc>
              <a:spcBef>
                <a:spcPct val="30000"/>
              </a:spcBef>
              <a:spcAft>
                <a:spcPct val="0"/>
              </a:spcAft>
              <a:buClrTx/>
              <a:buSzTx/>
              <a:buFontTx/>
              <a:buNone/>
              <a:tabLst/>
              <a:defRPr/>
            </a:pPr>
            <a:endParaRPr lang="en-GB" sz="2800" b="0" noProof="0">
              <a:solidFill>
                <a:srgbClr val="002060"/>
              </a:solidFill>
              <a:latin typeface="Lucida Grande"/>
              <a:ea typeface="Lucida Grande"/>
              <a:cs typeface="Lucida Grande"/>
              <a:sym typeface="Lucida Grande"/>
            </a:endParaRPr>
          </a:p>
          <a:p>
            <a:endParaRPr lang="en-US"/>
          </a:p>
        </p:txBody>
      </p:sp>
      <p:sp>
        <p:nvSpPr>
          <p:cNvPr id="6" name="Footer Placeholder 5">
            <a:extLst>
              <a:ext uri="{FF2B5EF4-FFF2-40B4-BE49-F238E27FC236}">
                <a16:creationId xmlns:a16="http://schemas.microsoft.com/office/drawing/2014/main" id="{1CCE7585-1C30-95FC-8F0A-04877626B6ED}"/>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A1FB7ABE-BC98-DF43-63E5-97940FF6F508}"/>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678004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F552FE-EB9F-4BC4-6A14-9758A8B2CC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55C6D1-366C-D8A3-041D-49E07E0C4CCF}"/>
              </a:ext>
            </a:extLst>
          </p:cNvPr>
          <p:cNvSpPr>
            <a:spLocks noGrp="1" noRot="1" noChangeAspect="1"/>
          </p:cNvSpPr>
          <p:nvPr>
            <p:ph type="sldImg"/>
          </p:nvPr>
        </p:nvSpPr>
        <p:spPr>
          <a:xfrm>
            <a:off x="381000" y="685800"/>
            <a:ext cx="6096000" cy="3429000"/>
          </a:xfrm>
        </p:spPr>
        <p:txBody>
          <a:bodyPr/>
          <a:lstStyle/>
          <a:p>
            <a:endParaRPr lang="en-PL"/>
          </a:p>
        </p:txBody>
      </p:sp>
      <p:sp>
        <p:nvSpPr>
          <p:cNvPr id="3" name="Notes Placeholder 2">
            <a:extLst>
              <a:ext uri="{FF2B5EF4-FFF2-40B4-BE49-F238E27FC236}">
                <a16:creationId xmlns:a16="http://schemas.microsoft.com/office/drawing/2014/main" id="{3F346806-A41C-4AFF-3529-CF0E80CC727B}"/>
              </a:ext>
            </a:extLst>
          </p:cNvPr>
          <p:cNvSpPr>
            <a:spLocks noGrp="1"/>
          </p:cNvSpPr>
          <p:nvPr>
            <p:ph type="body" idx="1"/>
          </p:nvPr>
        </p:nvSpPr>
        <p:spPr/>
        <p:txBody>
          <a:bodyPr/>
          <a:lstStyle/>
          <a:p>
            <a:r>
              <a:rPr lang="en-US"/>
              <a:t>10. </a:t>
            </a:r>
            <a:r>
              <a:rPr lang="en-GB"/>
              <a:t>Network Codes and Guidelines</a:t>
            </a:r>
          </a:p>
        </p:txBody>
      </p:sp>
    </p:spTree>
    <p:extLst>
      <p:ext uri="{BB962C8B-B14F-4D97-AF65-F5344CB8AC3E}">
        <p14:creationId xmlns:p14="http://schemas.microsoft.com/office/powerpoint/2010/main" val="5334073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4704EC-21A6-F0C7-094B-56C8C53B18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00F727-A066-06E0-1AB8-F6A77EF05B05}"/>
              </a:ext>
            </a:extLst>
          </p:cNvPr>
          <p:cNvSpPr>
            <a:spLocks noGrp="1" noRot="1" noChangeAspect="1"/>
          </p:cNvSpPr>
          <p:nvPr>
            <p:ph type="sldImg"/>
          </p:nvPr>
        </p:nvSpPr>
        <p:spPr>
          <a:xfrm>
            <a:off x="381000" y="685800"/>
            <a:ext cx="6096000" cy="3429000"/>
          </a:xfrm>
        </p:spPr>
        <p:txBody>
          <a:bodyPr/>
          <a:lstStyle/>
          <a:p>
            <a:endParaRPr lang="en-PL"/>
          </a:p>
        </p:txBody>
      </p:sp>
      <p:sp>
        <p:nvSpPr>
          <p:cNvPr id="3" name="Notes Placeholder 2">
            <a:extLst>
              <a:ext uri="{FF2B5EF4-FFF2-40B4-BE49-F238E27FC236}">
                <a16:creationId xmlns:a16="http://schemas.microsoft.com/office/drawing/2014/main" id="{AE75B39F-63EC-C2AE-87D5-A1ED20C25572}"/>
              </a:ext>
            </a:extLst>
          </p:cNvPr>
          <p:cNvSpPr>
            <a:spLocks noGrp="1"/>
          </p:cNvSpPr>
          <p:nvPr>
            <p:ph type="body" idx="1"/>
          </p:nvPr>
        </p:nvSpPr>
        <p:spPr/>
        <p:txBody>
          <a:bodyPr/>
          <a:lstStyle/>
          <a:p>
            <a:r>
              <a:rPr lang="en-US"/>
              <a:t>10. </a:t>
            </a:r>
            <a:r>
              <a:rPr lang="en-GB"/>
              <a:t>Network Codes and Guidelines</a:t>
            </a:r>
          </a:p>
          <a:p>
            <a:endParaRPr lang="en-GB"/>
          </a:p>
          <a:p>
            <a:pPr marL="0" marR="0" lvl="0" indent="0" algn="l" defTabSz="787400" rtl="0" eaLnBrk="0" fontAlgn="base" latinLnBrk="0" hangingPunct="0">
              <a:lnSpc>
                <a:spcPct val="100000"/>
              </a:lnSpc>
              <a:spcBef>
                <a:spcPct val="30000"/>
              </a:spcBef>
              <a:spcAft>
                <a:spcPct val="0"/>
              </a:spcAft>
              <a:buClrTx/>
              <a:buSzTx/>
              <a:buFontTx/>
              <a:buNone/>
              <a:tabLst/>
              <a:defRPr/>
            </a:pPr>
            <a:endParaRPr lang="en-GB" sz="2800" b="0">
              <a:solidFill>
                <a:srgbClr val="002060"/>
              </a:solidFill>
              <a:latin typeface="Proxima Nova Rg"/>
            </a:endParaRPr>
          </a:p>
          <a:p>
            <a:pPr marL="0" marR="0" lvl="0" indent="0" algn="l" defTabSz="787400" rtl="0" eaLnBrk="0" fontAlgn="base" latinLnBrk="0" hangingPunct="0">
              <a:lnSpc>
                <a:spcPct val="100000"/>
              </a:lnSpc>
              <a:spcBef>
                <a:spcPct val="30000"/>
              </a:spcBef>
              <a:spcAft>
                <a:spcPct val="0"/>
              </a:spcAft>
              <a:buClrTx/>
              <a:buSzTx/>
              <a:buFontTx/>
              <a:buNone/>
              <a:tabLst/>
              <a:defRPr/>
            </a:pPr>
            <a:r>
              <a:rPr lang="en-GB" sz="2800" b="0">
                <a:solidFill>
                  <a:srgbClr val="002060"/>
                </a:solidFill>
                <a:latin typeface="Proxima Nova Rg"/>
              </a:rPr>
              <a:t>As gas consumption continues to fall, </a:t>
            </a:r>
            <a:r>
              <a:rPr lang="en-GB" sz="2800">
                <a:solidFill>
                  <a:schemeClr val="accent4"/>
                </a:solidFill>
                <a:latin typeface="Proxima Nova Rg"/>
              </a:rPr>
              <a:t>discussions need to be held over the ways through which the tariff spiral problem should be addressed.</a:t>
            </a:r>
            <a:r>
              <a:rPr lang="en-GB" sz="2800" b="0">
                <a:solidFill>
                  <a:srgbClr val="002060"/>
                </a:solidFill>
                <a:latin typeface="Proxima Nova Rg"/>
              </a:rPr>
              <a:t> Both short-term remedies and long-term solutions need to be considered.</a:t>
            </a:r>
          </a:p>
          <a:p>
            <a:endParaRPr lang="en-GB"/>
          </a:p>
        </p:txBody>
      </p:sp>
    </p:spTree>
    <p:extLst>
      <p:ext uri="{BB962C8B-B14F-4D97-AF65-F5344CB8AC3E}">
        <p14:creationId xmlns:p14="http://schemas.microsoft.com/office/powerpoint/2010/main" val="1589511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46791D-B9C4-B63F-49BE-9F597BAC07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ADA4DC-31AC-71B5-B3D3-ADC0F919EA76}"/>
              </a:ext>
            </a:extLst>
          </p:cNvPr>
          <p:cNvSpPr>
            <a:spLocks noGrp="1" noRot="1" noChangeAspect="1"/>
          </p:cNvSpPr>
          <p:nvPr>
            <p:ph type="sldImg"/>
          </p:nvPr>
        </p:nvSpPr>
        <p:spPr>
          <a:xfrm>
            <a:off x="381000" y="685800"/>
            <a:ext cx="6096000" cy="3429000"/>
          </a:xfrm>
        </p:spPr>
        <p:txBody>
          <a:bodyPr/>
          <a:lstStyle/>
          <a:p>
            <a:endParaRPr lang="en-PL"/>
          </a:p>
        </p:txBody>
      </p:sp>
      <p:sp>
        <p:nvSpPr>
          <p:cNvPr id="3" name="Notes Placeholder 2">
            <a:extLst>
              <a:ext uri="{FF2B5EF4-FFF2-40B4-BE49-F238E27FC236}">
                <a16:creationId xmlns:a16="http://schemas.microsoft.com/office/drawing/2014/main" id="{9FD30F09-4196-E52C-4363-59D3057399E5}"/>
              </a:ext>
            </a:extLst>
          </p:cNvPr>
          <p:cNvSpPr>
            <a:spLocks noGrp="1"/>
          </p:cNvSpPr>
          <p:nvPr>
            <p:ph type="body" idx="1"/>
          </p:nvPr>
        </p:nvSpPr>
        <p:spPr/>
        <p:txBody>
          <a:bodyPr/>
          <a:lstStyle/>
          <a:p>
            <a:r>
              <a:rPr lang="en-US"/>
              <a:t>10. </a:t>
            </a:r>
            <a:r>
              <a:rPr lang="en-GB"/>
              <a:t>Network Codes and Guidelines</a:t>
            </a:r>
          </a:p>
        </p:txBody>
      </p:sp>
    </p:spTree>
    <p:extLst>
      <p:ext uri="{BB962C8B-B14F-4D97-AF65-F5344CB8AC3E}">
        <p14:creationId xmlns:p14="http://schemas.microsoft.com/office/powerpoint/2010/main" val="33189213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787400" rtl="0" eaLnBrk="0" fontAlgn="base" latinLnBrk="0" hangingPunct="0">
              <a:lnSpc>
                <a:spcPct val="100000"/>
              </a:lnSpc>
              <a:spcBef>
                <a:spcPct val="30000"/>
              </a:spcBef>
              <a:spcAft>
                <a:spcPct val="0"/>
              </a:spcAft>
              <a:buClrTx/>
              <a:buSzTx/>
              <a:buFontTx/>
              <a:buNone/>
              <a:tabLst/>
              <a:defRPr/>
            </a:pPr>
            <a:r>
              <a:rPr lang="en-US"/>
              <a:t>2. Policy Update</a:t>
            </a:r>
          </a:p>
          <a:p>
            <a:r>
              <a:rPr lang="en-US"/>
              <a:t>For consumers: </a:t>
            </a:r>
          </a:p>
          <a:p>
            <a:r>
              <a:rPr lang="en-US" b="1"/>
              <a:t>Lower and more stable energy prices</a:t>
            </a:r>
            <a:r>
              <a:rPr lang="en-US"/>
              <a:t> through stronger cross-border competition and better use of Europe’s grids </a:t>
            </a:r>
          </a:p>
          <a:p>
            <a:r>
              <a:rPr lang="en-US" b="1"/>
              <a:t>Higher energy security, </a:t>
            </a:r>
            <a:r>
              <a:rPr lang="en-US"/>
              <a:t>reducing the risk of shortages, curtailment, or supply interruptions </a:t>
            </a:r>
          </a:p>
          <a:p>
            <a:r>
              <a:rPr lang="en-US" b="1"/>
              <a:t>More predictable long-term price signals</a:t>
            </a:r>
            <a:r>
              <a:rPr lang="en-US"/>
              <a:t>, improving investment decisions for energy-intensive industries </a:t>
            </a:r>
          </a:p>
          <a:p>
            <a:r>
              <a:rPr lang="en-US" b="1"/>
              <a:t>Lower balancing and hedging costs</a:t>
            </a:r>
            <a:r>
              <a:rPr lang="en-US"/>
              <a:t> thanks to deeper liquidity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787400" rtl="0" eaLnBrk="0" fontAlgn="base" latinLnBrk="0" hangingPunct="0">
              <a:lnSpc>
                <a:spcPct val="100000"/>
              </a:lnSpc>
              <a:spcBef>
                <a:spcPct val="30000"/>
              </a:spcBef>
              <a:spcAft>
                <a:spcPct val="0"/>
              </a:spcAft>
              <a:buClrTx/>
              <a:buSzTx/>
              <a:buFontTx/>
              <a:buNone/>
              <a:tabLst/>
              <a:defRPr/>
            </a:pPr>
            <a:r>
              <a:rPr lang="en-US"/>
              <a:t>2. Policy Update</a:t>
            </a:r>
          </a:p>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defTabSz="788669" fontAlgn="auto">
              <a:lnSpc>
                <a:spcPct val="150000"/>
              </a:lnSpc>
              <a:spcBef>
                <a:spcPts val="0"/>
              </a:spcBef>
              <a:spcAft>
                <a:spcPts val="2400"/>
              </a:spcAft>
            </a:pPr>
            <a:r>
              <a:rPr lang="en-GB" sz="2800" b="0" noProof="0">
                <a:solidFill>
                  <a:srgbClr val="002060"/>
                </a:solidFill>
                <a:latin typeface="Lucida Grande"/>
                <a:ea typeface="Lucida Grande"/>
                <a:cs typeface="Lucida Grande"/>
                <a:sym typeface="Lucida Grande"/>
              </a:rPr>
              <a:t>3. Market Update</a:t>
            </a:r>
          </a:p>
          <a:p>
            <a:pPr defTabSz="788669" fontAlgn="auto">
              <a:lnSpc>
                <a:spcPct val="150000"/>
              </a:lnSpc>
              <a:spcBef>
                <a:spcPts val="0"/>
              </a:spcBef>
              <a:spcAft>
                <a:spcPts val="2400"/>
              </a:spcAft>
            </a:pPr>
            <a:endParaRPr lang="en-GB" sz="2800" b="0" noProof="0">
              <a:solidFill>
                <a:srgbClr val="002060"/>
              </a:solidFill>
              <a:latin typeface="Lucida Grande"/>
              <a:ea typeface="Lucida Grande"/>
              <a:cs typeface="Lucida Grande"/>
              <a:sym typeface="Lucida Grande"/>
            </a:endParaRPr>
          </a:p>
          <a:p>
            <a:pPr marL="1292225" indent="-423545" defTabSz="788669" fontAlgn="auto">
              <a:lnSpc>
                <a:spcPct val="150000"/>
              </a:lnSpc>
              <a:spcBef>
                <a:spcPts val="0"/>
              </a:spcBef>
              <a:spcAft>
                <a:spcPts val="2400"/>
              </a:spcAft>
              <a:buFont typeface="Wingdings" panose="05000000000000000000" pitchFamily="2" charset="2"/>
              <a:buChar char="q"/>
            </a:pPr>
            <a:r>
              <a:rPr lang="en-GB" sz="2800" noProof="0">
                <a:solidFill>
                  <a:srgbClr val="002060"/>
                </a:solidFill>
                <a:latin typeface="Lucida Grande"/>
                <a:ea typeface="Lucida Grande"/>
                <a:cs typeface="Lucida Grande"/>
                <a:sym typeface="Lucida Grande"/>
              </a:rPr>
              <a:t>Ad-hoc, non-transparent interference with storage filling is harmful and increases costs significantly, </a:t>
            </a:r>
            <a:r>
              <a:rPr lang="en-GB" sz="2800" b="0" noProof="0">
                <a:solidFill>
                  <a:srgbClr val="002060"/>
                </a:solidFill>
                <a:latin typeface="Lucida Grande"/>
                <a:ea typeface="Lucida Grande"/>
                <a:cs typeface="Lucida Grande"/>
                <a:sym typeface="Lucida Grande"/>
              </a:rPr>
              <a:t>while also decreasing the incentive for market participants to fill storages commercially.</a:t>
            </a:r>
          </a:p>
          <a:p>
            <a:pPr marL="1292225" indent="-423545" defTabSz="788669" fontAlgn="auto">
              <a:lnSpc>
                <a:spcPct val="150000"/>
              </a:lnSpc>
              <a:spcBef>
                <a:spcPts val="0"/>
              </a:spcBef>
              <a:spcAft>
                <a:spcPts val="2400"/>
              </a:spcAft>
              <a:buFont typeface="Wingdings" panose="05000000000000000000" pitchFamily="2" charset="2"/>
              <a:buChar char="q"/>
            </a:pPr>
            <a:r>
              <a:rPr lang="en-GB" sz="2800">
                <a:solidFill>
                  <a:srgbClr val="002060"/>
                </a:solidFill>
                <a:latin typeface="Lucida Grande"/>
                <a:ea typeface="Lucida Grande"/>
                <a:cs typeface="Lucida Grande"/>
                <a:sym typeface="Lucida Grande"/>
              </a:rPr>
              <a:t>Any potential interference with wholesale gas prices, like price-caps, etc., reduces willingness to import gas the EU.</a:t>
            </a:r>
            <a:endParaRPr lang="en-GB" sz="2800" noProof="0">
              <a:solidFill>
                <a:srgbClr val="002060"/>
              </a:solidFill>
              <a:latin typeface="Lucida Grande"/>
              <a:ea typeface="Lucida Grande"/>
              <a:cs typeface="Lucida Grande"/>
              <a:sym typeface="Lucida Grande"/>
            </a:endParaRPr>
          </a:p>
          <a:p>
            <a:pPr marL="1292225" indent="-423545" defTabSz="788669" fontAlgn="auto">
              <a:lnSpc>
                <a:spcPct val="150000"/>
              </a:lnSpc>
              <a:spcBef>
                <a:spcPts val="0"/>
              </a:spcBef>
              <a:spcAft>
                <a:spcPts val="2400"/>
              </a:spcAft>
              <a:buFont typeface="Wingdings" panose="05000000000000000000" pitchFamily="2" charset="2"/>
              <a:buChar char="q"/>
            </a:pPr>
            <a:r>
              <a:rPr lang="en-GB" sz="2800">
                <a:solidFill>
                  <a:srgbClr val="002060"/>
                </a:solidFill>
                <a:latin typeface="Lucida Grande"/>
                <a:ea typeface="Lucida Grande"/>
                <a:cs typeface="Lucida Grande"/>
                <a:sym typeface="Lucida Grande"/>
              </a:rPr>
              <a:t>Measures that are </a:t>
            </a:r>
            <a:r>
              <a:rPr lang="en-GB" sz="2800" noProof="0">
                <a:solidFill>
                  <a:srgbClr val="002060"/>
                </a:solidFill>
                <a:latin typeface="Lucida Grande"/>
                <a:ea typeface="Lucida Grande"/>
                <a:cs typeface="Lucida Grande"/>
                <a:sym typeface="Lucida Grande"/>
              </a:rPr>
              <a:t>not in line with the EU </a:t>
            </a:r>
            <a:r>
              <a:rPr lang="en-GB" sz="2800">
                <a:solidFill>
                  <a:srgbClr val="002060"/>
                </a:solidFill>
                <a:latin typeface="Lucida Grande"/>
                <a:ea typeface="Lucida Grande"/>
                <a:cs typeface="Lucida Grande"/>
                <a:sym typeface="Lucida Grande"/>
              </a:rPr>
              <a:t>Acquis</a:t>
            </a:r>
            <a:r>
              <a:rPr lang="en-GB" sz="2800" noProof="0">
                <a:solidFill>
                  <a:srgbClr val="002060"/>
                </a:solidFill>
                <a:latin typeface="Lucida Grande"/>
                <a:ea typeface="Lucida Grande"/>
                <a:cs typeface="Lucida Grande"/>
                <a:sym typeface="Lucida Grande"/>
              </a:rPr>
              <a:t> fragment the market </a:t>
            </a:r>
            <a:r>
              <a:rPr lang="en-GB" sz="2800" b="0" noProof="0">
                <a:solidFill>
                  <a:srgbClr val="002060"/>
                </a:solidFill>
                <a:latin typeface="Lucida Grande"/>
                <a:ea typeface="Lucida Grande"/>
                <a:cs typeface="Lucida Grande"/>
                <a:sym typeface="Lucida Grande"/>
              </a:rPr>
              <a:t>and create dangerous precedents.</a:t>
            </a:r>
          </a:p>
          <a:p>
            <a:pPr marL="1292225" indent="-423545" defTabSz="788669" fontAlgn="auto">
              <a:lnSpc>
                <a:spcPct val="150000"/>
              </a:lnSpc>
              <a:spcBef>
                <a:spcPts val="0"/>
              </a:spcBef>
              <a:spcAft>
                <a:spcPts val="2400"/>
              </a:spcAft>
              <a:buFont typeface="Wingdings" panose="05000000000000000000" pitchFamily="2" charset="2"/>
              <a:buChar char="q"/>
            </a:pPr>
            <a:r>
              <a:rPr lang="en-GB" sz="2800" noProof="0">
                <a:solidFill>
                  <a:srgbClr val="002060"/>
                </a:solidFill>
                <a:latin typeface="Lucida Grande"/>
                <a:ea typeface="Lucida Grande"/>
                <a:cs typeface="Lucida Grande"/>
                <a:sym typeface="Lucida Grande"/>
              </a:rPr>
              <a:t>Unforeseeable changes to tariffs</a:t>
            </a:r>
            <a:r>
              <a:rPr lang="en-GB" sz="2800" b="0" noProof="0">
                <a:solidFill>
                  <a:srgbClr val="002060"/>
                </a:solidFill>
                <a:latin typeface="Lucida Grande"/>
                <a:ea typeface="Lucida Grande"/>
                <a:cs typeface="Lucida Grande"/>
                <a:sym typeface="Lucida Grande"/>
              </a:rPr>
              <a:t>, notably when done mid-year, </a:t>
            </a:r>
            <a:r>
              <a:rPr lang="en-GB" sz="2800" noProof="0">
                <a:solidFill>
                  <a:srgbClr val="002060"/>
                </a:solidFill>
                <a:latin typeface="Lucida Grande"/>
                <a:ea typeface="Lucida Grande"/>
                <a:cs typeface="Lucida Grande"/>
                <a:sym typeface="Lucida Grande"/>
              </a:rPr>
              <a:t>discourage booking in the longer term </a:t>
            </a:r>
            <a:r>
              <a:rPr lang="en-GB" sz="2800" b="0" noProof="0">
                <a:solidFill>
                  <a:srgbClr val="002060"/>
                </a:solidFill>
                <a:latin typeface="Lucida Grande"/>
                <a:ea typeface="Lucida Grande"/>
                <a:cs typeface="Lucida Grande"/>
                <a:sym typeface="Lucida Grande"/>
              </a:rPr>
              <a:t>and inflate spreads between Member States</a:t>
            </a:r>
          </a:p>
          <a:p>
            <a:endParaRPr lang="en-GB"/>
          </a:p>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E374A7-1D01-EE52-BD3A-C765B91C6C9E}"/>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CE068879-E69D-EDE9-D5C1-E8A9CCD1E19D}"/>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132362DA-F6AC-1490-187C-AD60043708E8}"/>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3970467D-2769-CC75-FC78-E2C454F92DB2}"/>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DDAC271E-AA8F-0406-9DB9-2763EA9333AE}"/>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lvl="1" indent="0" defTabSz="788669" fontAlgn="auto">
              <a:lnSpc>
                <a:spcPct val="150000"/>
              </a:lnSpc>
              <a:spcBef>
                <a:spcPts val="0"/>
              </a:spcBef>
              <a:spcAft>
                <a:spcPts val="2400"/>
              </a:spcAft>
              <a:buFont typeface="Wingdings" panose="05000000000000000000" pitchFamily="2" charset="2"/>
              <a:buNone/>
            </a:pPr>
            <a:r>
              <a:rPr lang="en-GB" sz="2800" noProof="0">
                <a:solidFill>
                  <a:schemeClr val="accent4"/>
                </a:solidFill>
                <a:latin typeface="Lucida Grande"/>
                <a:ea typeface="Lucida Grande"/>
                <a:cs typeface="Lucida Grande"/>
                <a:sym typeface="Lucida Grande"/>
              </a:rPr>
              <a:t>3. Market Update</a:t>
            </a:r>
          </a:p>
          <a:p>
            <a:pPr marL="1080000" lvl="1" indent="-454025" defTabSz="788669" fontAlgn="auto">
              <a:lnSpc>
                <a:spcPct val="150000"/>
              </a:lnSpc>
              <a:spcBef>
                <a:spcPts val="0"/>
              </a:spcBef>
              <a:spcAft>
                <a:spcPts val="2400"/>
              </a:spcAft>
              <a:buFont typeface="Wingdings" panose="05000000000000000000" pitchFamily="2" charset="2"/>
              <a:buChar char="q"/>
            </a:pPr>
            <a:r>
              <a:rPr lang="en-GB" sz="2800" noProof="0">
                <a:solidFill>
                  <a:schemeClr val="accent4"/>
                </a:solidFill>
                <a:latin typeface="Lucida Grande"/>
                <a:ea typeface="Lucida Grande"/>
                <a:cs typeface="Lucida Grande"/>
                <a:sym typeface="Lucida Grande"/>
              </a:rPr>
              <a:t>Methane Emissions Regulation</a:t>
            </a:r>
          </a:p>
          <a:p>
            <a:pPr marL="1800000" lvl="1" indent="-468313" defTabSz="788669" fontAlgn="auto">
              <a:lnSpc>
                <a:spcPct val="150000"/>
              </a:lnSpc>
              <a:spcBef>
                <a:spcPts val="0"/>
              </a:spcBef>
              <a:spcAft>
                <a:spcPts val="2400"/>
              </a:spcAft>
              <a:buFont typeface="Wingdings" panose="05000000000000000000" pitchFamily="2" charset="2"/>
              <a:buChar char="q"/>
            </a:pPr>
            <a:r>
              <a:rPr lang="en-GB" sz="2400">
                <a:solidFill>
                  <a:srgbClr val="002060"/>
                </a:solidFill>
                <a:latin typeface="Lucida Grande"/>
                <a:ea typeface="Lucida Grande"/>
                <a:cs typeface="Lucida Grande"/>
                <a:sym typeface="Lucida Grande"/>
              </a:rPr>
              <a:t>Industry’s primary objective is to be compliant. </a:t>
            </a:r>
            <a:r>
              <a:rPr lang="en-GB" sz="2400" b="0">
                <a:solidFill>
                  <a:srgbClr val="002060"/>
                </a:solidFill>
                <a:latin typeface="Lucida Grande"/>
                <a:ea typeface="Lucida Grande"/>
                <a:cs typeface="Lucida Grande"/>
                <a:sym typeface="Lucida Grande"/>
              </a:rPr>
              <a:t>Ensuring that operators are placed in the condition to comply requires clear, proportionate and achievable </a:t>
            </a:r>
            <a:r>
              <a:rPr lang="en-GB" sz="2400" b="0">
                <a:solidFill>
                  <a:srgbClr val="002060"/>
                </a:solidFill>
              </a:rPr>
              <a:t>obligations and provisions. This is key </a:t>
            </a:r>
            <a:r>
              <a:rPr lang="en-GB" sz="2400" b="0">
                <a:solidFill>
                  <a:srgbClr val="002060"/>
                </a:solidFill>
                <a:latin typeface="Lucida Grande"/>
                <a:ea typeface="Lucida Grande"/>
                <a:cs typeface="Lucida Grande"/>
                <a:sym typeface="Lucida Grande"/>
              </a:rPr>
              <a:t>to reducing the risk of systematic non‑compliance, contributing to better environmental outcomes without compromising Europe’s security of supply.</a:t>
            </a:r>
          </a:p>
          <a:p>
            <a:pPr marL="1800000" lvl="1" indent="-468313" defTabSz="788669" fontAlgn="auto">
              <a:lnSpc>
                <a:spcPct val="150000"/>
              </a:lnSpc>
              <a:spcBef>
                <a:spcPts val="0"/>
              </a:spcBef>
              <a:spcAft>
                <a:spcPts val="2400"/>
              </a:spcAft>
              <a:buFont typeface="Wingdings" panose="05000000000000000000" pitchFamily="2" charset="2"/>
              <a:buChar char="q"/>
            </a:pPr>
            <a:r>
              <a:rPr lang="en-GB" sz="2400" err="1">
                <a:solidFill>
                  <a:srgbClr val="002060"/>
                </a:solidFill>
                <a:latin typeface="Lucida Grande"/>
                <a:ea typeface="Lucida Grande"/>
                <a:cs typeface="Lucida Grande"/>
                <a:sym typeface="Lucida Grande"/>
              </a:rPr>
              <a:t>Guidances</a:t>
            </a:r>
            <a:r>
              <a:rPr lang="en-GB" sz="2400">
                <a:solidFill>
                  <a:srgbClr val="002060"/>
                </a:solidFill>
                <a:latin typeface="Lucida Grande"/>
                <a:ea typeface="Lucida Grande"/>
                <a:cs typeface="Lucida Grande"/>
                <a:sym typeface="Lucida Grande"/>
              </a:rPr>
              <a:t> </a:t>
            </a:r>
            <a:r>
              <a:rPr lang="en-GB" sz="2400" b="0">
                <a:solidFill>
                  <a:srgbClr val="002060"/>
                </a:solidFill>
                <a:latin typeface="Lucida Grande"/>
                <a:ea typeface="Lucida Grande"/>
                <a:cs typeface="Lucida Grande"/>
                <a:sym typeface="Lucida Grande"/>
              </a:rPr>
              <a:t>are a welcome support from the EC, but </a:t>
            </a:r>
            <a:r>
              <a:rPr lang="en-GB" sz="2400">
                <a:solidFill>
                  <a:srgbClr val="002060"/>
                </a:solidFill>
                <a:latin typeface="Lucida Grande"/>
                <a:ea typeface="Lucida Grande"/>
                <a:cs typeface="Lucida Grande"/>
                <a:sym typeface="Lucida Grande"/>
              </a:rPr>
              <a:t>have no concrete impact in terms of legal certainty </a:t>
            </a:r>
            <a:r>
              <a:rPr lang="en-GB" sz="2400" b="0">
                <a:solidFill>
                  <a:srgbClr val="002060"/>
                </a:solidFill>
                <a:latin typeface="Lucida Grande"/>
                <a:ea typeface="Lucida Grande"/>
                <a:cs typeface="Lucida Grande"/>
                <a:sym typeface="Lucida Grande"/>
              </a:rPr>
              <a:t>– something that can only be delivered by </a:t>
            </a:r>
            <a:r>
              <a:rPr lang="en-GB" sz="2400">
                <a:solidFill>
                  <a:srgbClr val="002060"/>
                </a:solidFill>
                <a:latin typeface="Lucida Grande"/>
                <a:ea typeface="Lucida Grande"/>
                <a:cs typeface="Lucida Grande"/>
                <a:sym typeface="Lucida Grande"/>
              </a:rPr>
              <a:t>change in the EU legislations and its timeline </a:t>
            </a:r>
            <a:r>
              <a:rPr lang="en-GB" sz="2400" b="0" u="sng">
                <a:solidFill>
                  <a:srgbClr val="002060"/>
                </a:solidFill>
                <a:latin typeface="Lucida Grande"/>
                <a:ea typeface="Lucida Grande"/>
                <a:cs typeface="Lucida Grande"/>
                <a:sym typeface="Lucida Grande"/>
              </a:rPr>
              <a:t>and</a:t>
            </a:r>
            <a:r>
              <a:rPr lang="en-GB" sz="2400" b="0">
                <a:solidFill>
                  <a:srgbClr val="002060"/>
                </a:solidFill>
                <a:latin typeface="Lucida Grande"/>
                <a:ea typeface="Lucida Grande"/>
                <a:cs typeface="Lucida Grande"/>
                <a:sym typeface="Lucida Grande"/>
              </a:rPr>
              <a:t> a </a:t>
            </a:r>
            <a:r>
              <a:rPr lang="en-GB" sz="2400">
                <a:solidFill>
                  <a:srgbClr val="002060"/>
                </a:solidFill>
                <a:latin typeface="Lucida Grande"/>
                <a:ea typeface="Lucida Grande"/>
                <a:cs typeface="Lucida Grande"/>
                <a:sym typeface="Lucida Grande"/>
              </a:rPr>
              <a:t>fully harmonised implementation in all Member States</a:t>
            </a:r>
          </a:p>
          <a:p>
            <a:pPr marL="1800000" lvl="1" indent="-468313" defTabSz="788669" fontAlgn="auto">
              <a:lnSpc>
                <a:spcPct val="150000"/>
              </a:lnSpc>
              <a:spcBef>
                <a:spcPts val="0"/>
              </a:spcBef>
              <a:spcAft>
                <a:spcPts val="2400"/>
              </a:spcAft>
              <a:buFont typeface="Wingdings" panose="05000000000000000000" pitchFamily="2" charset="2"/>
              <a:buChar char="q"/>
            </a:pPr>
            <a:r>
              <a:rPr lang="en-GB" sz="2400">
                <a:solidFill>
                  <a:srgbClr val="002060"/>
                </a:solidFill>
                <a:latin typeface="Lucida Grande"/>
                <a:ea typeface="Lucida Grande"/>
                <a:cs typeface="Lucida Grande"/>
                <a:sym typeface="Lucida Grande"/>
              </a:rPr>
              <a:t>K</a:t>
            </a:r>
            <a:r>
              <a:rPr lang="en-GB" sz="2400" noProof="0" err="1">
                <a:solidFill>
                  <a:srgbClr val="002060"/>
                </a:solidFill>
                <a:latin typeface="Lucida Grande"/>
                <a:ea typeface="Lucida Grande"/>
                <a:cs typeface="Lucida Grande"/>
                <a:sym typeface="Lucida Grande"/>
              </a:rPr>
              <a:t>ey</a:t>
            </a:r>
            <a:r>
              <a:rPr lang="en-GB" sz="2400" noProof="0">
                <a:solidFill>
                  <a:srgbClr val="002060"/>
                </a:solidFill>
                <a:latin typeface="Lucida Grande"/>
                <a:ea typeface="Lucida Grande"/>
                <a:cs typeface="Lucida Grande"/>
                <a:sym typeface="Lucida Grande"/>
              </a:rPr>
              <a:t> elements required for compliance are still missing, </a:t>
            </a:r>
            <a:r>
              <a:rPr lang="en-GB" sz="2400" b="0" noProof="0">
                <a:solidFill>
                  <a:srgbClr val="002060"/>
                </a:solidFill>
                <a:latin typeface="Lucida Grande"/>
                <a:ea typeface="Lucida Grande"/>
                <a:cs typeface="Lucida Grande"/>
                <a:sym typeface="Lucida Grande"/>
              </a:rPr>
              <a:t>which makes compliance with EU MR provisions hard or impossible to achieve </a:t>
            </a:r>
            <a:r>
              <a:rPr lang="en-GB" sz="2400" b="0" noProof="0" err="1">
                <a:solidFill>
                  <a:srgbClr val="002060"/>
                </a:solidFill>
                <a:latin typeface="Lucida Grande"/>
                <a:ea typeface="Lucida Grande"/>
                <a:cs typeface="Lucida Grande"/>
                <a:sym typeface="Lucida Grande"/>
              </a:rPr>
              <a:t>fo</a:t>
            </a:r>
            <a:r>
              <a:rPr lang="en-GB" sz="2400" b="0">
                <a:solidFill>
                  <a:srgbClr val="002060"/>
                </a:solidFill>
                <a:latin typeface="Lucida Grande"/>
                <a:ea typeface="Lucida Grande"/>
                <a:cs typeface="Lucida Grande"/>
                <a:sym typeface="Lucida Grande"/>
              </a:rPr>
              <a:t>r economic operators. In the current context, the only valid guidance is to have a pan-European grace period associated with a proper grandfathering of the contracts signed in the interim period. </a:t>
            </a:r>
          </a:p>
          <a:p>
            <a:pPr marL="1800000" lvl="1" indent="-468313" defTabSz="788669" fontAlgn="auto">
              <a:lnSpc>
                <a:spcPct val="150000"/>
              </a:lnSpc>
              <a:spcBef>
                <a:spcPts val="0"/>
              </a:spcBef>
              <a:spcAft>
                <a:spcPts val="2400"/>
              </a:spcAft>
              <a:buFont typeface="Wingdings" panose="05000000000000000000" pitchFamily="2" charset="2"/>
              <a:buChar char="q"/>
            </a:pPr>
            <a:r>
              <a:rPr lang="en-GB" sz="2400" noProof="0">
                <a:solidFill>
                  <a:srgbClr val="002060"/>
                </a:solidFill>
                <a:latin typeface="Lucida Grande"/>
                <a:ea typeface="Lucida Grande"/>
                <a:cs typeface="Lucida Grande"/>
                <a:sym typeface="Lucida Grande"/>
              </a:rPr>
              <a:t>Fragmentation in national implementation</a:t>
            </a:r>
            <a:r>
              <a:rPr lang="en-GB" sz="2400" b="0" noProof="0">
                <a:solidFill>
                  <a:srgbClr val="002060"/>
                </a:solidFill>
                <a:latin typeface="Lucida Grande"/>
                <a:ea typeface="Lucida Grande"/>
                <a:cs typeface="Lucida Grande"/>
                <a:sym typeface="Lucida Grande"/>
              </a:rPr>
              <a:t>, regarding the establishment of penalty regimes, the acceptability of compliance solutions, and the import requirements, exposes importers to significant risks, hindering the conclusion of new contracts. </a:t>
            </a:r>
          </a:p>
          <a:p>
            <a:endParaRPr lang="en-GB"/>
          </a:p>
          <a:p>
            <a:endParaRPr lang="en-US"/>
          </a:p>
        </p:txBody>
      </p:sp>
      <p:sp>
        <p:nvSpPr>
          <p:cNvPr id="6" name="Footer Placeholder 5">
            <a:extLst>
              <a:ext uri="{FF2B5EF4-FFF2-40B4-BE49-F238E27FC236}">
                <a16:creationId xmlns:a16="http://schemas.microsoft.com/office/drawing/2014/main" id="{BC735E5C-3295-2F7F-03F1-20BA32CA742B}"/>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B3479654-7113-831E-32B4-B737DBD3FA56}"/>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989454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D9478A-EC58-2A89-52E5-E74AFC84A9B9}"/>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1ED354A9-7952-E953-959A-35432939D57C}"/>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D1893BC3-305B-28AD-D4A9-BE3F0D527A96}"/>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1ACE5195-29AB-6D52-2E48-371E46D89846}"/>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BF27CB50-3510-2F7A-3A16-5EB9D47C0D24}"/>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indent="0" algn="l">
              <a:lnSpc>
                <a:spcPct val="150000"/>
              </a:lnSpc>
              <a:spcBef>
                <a:spcPts val="1200"/>
              </a:spcBef>
              <a:spcAft>
                <a:spcPts val="1200"/>
              </a:spcAft>
              <a:buFont typeface="Wingdings" panose="05000000000000000000" pitchFamily="2" charset="2"/>
              <a:buNone/>
            </a:pPr>
            <a:r>
              <a:rPr lang="en-GB" sz="2800" b="0" noProof="0">
                <a:solidFill>
                  <a:srgbClr val="002060"/>
                </a:solidFill>
                <a:latin typeface="Lucida Grande"/>
                <a:ea typeface="Lucida Grande"/>
                <a:cs typeface="Lucida Grande"/>
                <a:sym typeface="Lucida Grande"/>
              </a:rPr>
              <a:t>3. Market Update</a:t>
            </a:r>
            <a:endParaRPr lang="en-US"/>
          </a:p>
          <a:p>
            <a:endParaRPr lang="en-US"/>
          </a:p>
        </p:txBody>
      </p:sp>
      <p:sp>
        <p:nvSpPr>
          <p:cNvPr id="6" name="Footer Placeholder 5">
            <a:extLst>
              <a:ext uri="{FF2B5EF4-FFF2-40B4-BE49-F238E27FC236}">
                <a16:creationId xmlns:a16="http://schemas.microsoft.com/office/drawing/2014/main" id="{67301EEB-081C-CBB2-1A28-32390E28AD8B}"/>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FFC20ECE-44C1-67E8-9D26-AD72ABE2E38D}"/>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3055321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91AA16-0A23-0415-E27E-24D020538B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C5A667-3C9A-7EED-7CFE-A7F93E49EC52}"/>
              </a:ext>
            </a:extLst>
          </p:cNvPr>
          <p:cNvSpPr>
            <a:spLocks noGrp="1" noRot="1" noChangeAspect="1"/>
          </p:cNvSpPr>
          <p:nvPr>
            <p:ph type="sldImg"/>
          </p:nvPr>
        </p:nvSpPr>
        <p:spPr>
          <a:xfrm>
            <a:off x="381000" y="685800"/>
            <a:ext cx="6096000" cy="3429000"/>
          </a:xfrm>
        </p:spPr>
        <p:txBody>
          <a:bodyPr/>
          <a:lstStyle/>
          <a:p>
            <a:endParaRPr lang="en-PL"/>
          </a:p>
        </p:txBody>
      </p:sp>
      <p:sp>
        <p:nvSpPr>
          <p:cNvPr id="3" name="Notes Placeholder 2">
            <a:extLst>
              <a:ext uri="{FF2B5EF4-FFF2-40B4-BE49-F238E27FC236}">
                <a16:creationId xmlns:a16="http://schemas.microsoft.com/office/drawing/2014/main" id="{D06953CE-06EB-E0C7-AA90-E3672D3D2F57}"/>
              </a:ext>
            </a:extLst>
          </p:cNvPr>
          <p:cNvSpPr>
            <a:spLocks noGrp="1"/>
          </p:cNvSpPr>
          <p:nvPr>
            <p:ph type="body" idx="1"/>
          </p:nvPr>
        </p:nvSpPr>
        <p:spPr/>
        <p:txBody>
          <a:bodyPr/>
          <a:lstStyle/>
          <a:p>
            <a:r>
              <a:rPr lang="en-US"/>
              <a:t>4. </a:t>
            </a:r>
            <a:r>
              <a:rPr lang="en-GB"/>
              <a:t>Market functioning in the Energy Community</a:t>
            </a:r>
          </a:p>
        </p:txBody>
      </p:sp>
    </p:spTree>
    <p:extLst>
      <p:ext uri="{BB962C8B-B14F-4D97-AF65-F5344CB8AC3E}">
        <p14:creationId xmlns:p14="http://schemas.microsoft.com/office/powerpoint/2010/main" val="23208794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0DB57B-206C-0C20-E4C3-B401082A56F5}"/>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7D454438-0F71-DE03-0591-67320CAFA70C}"/>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F36B4F55-282F-35F8-A6FB-ED89A303F141}"/>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E79DB367-1A06-2F40-25F7-BBF39B2C9A80}"/>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954CE732-3910-80A6-0C95-638F5075AEFA}"/>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GB"/>
              <a:t>7. EU Energy Platform: Gas and Biomethane Mechanism</a:t>
            </a:r>
            <a:endParaRPr lang="en-US"/>
          </a:p>
        </p:txBody>
      </p:sp>
      <p:sp>
        <p:nvSpPr>
          <p:cNvPr id="6" name="Footer Placeholder 5">
            <a:extLst>
              <a:ext uri="{FF2B5EF4-FFF2-40B4-BE49-F238E27FC236}">
                <a16:creationId xmlns:a16="http://schemas.microsoft.com/office/drawing/2014/main" id="{B32025E3-9A1A-1461-A112-C9BCE093E135}"/>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452FA5A8-932C-D79E-5D63-F28A8B3B0D55}"/>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1442518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D9C9EA-CAE6-290B-C324-1EA86FE561BF}"/>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0B29DBE7-7D03-6E70-3101-CA55BE503C85}"/>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FADF73B8-FB13-C78F-DF6B-F75C6F16939C}"/>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02AD4DEE-59DA-9A01-2525-C574B3B6FAA5}"/>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E030CE91-46DC-1477-B14D-4091E8948C2A}"/>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13970">
              <a:spcBef>
                <a:spcPts val="0"/>
              </a:spcBef>
            </a:pPr>
            <a:r>
              <a:rPr lang="en-GB"/>
              <a:t>7. EU Energy Platform: Gas and Biomethane Mechanism</a:t>
            </a:r>
            <a:endParaRPr lang="en-US"/>
          </a:p>
          <a:p>
            <a:pPr>
              <a:spcBef>
                <a:spcPts val="0"/>
              </a:spcBef>
            </a:pPr>
            <a:r>
              <a:rPr lang="en-US" b="1"/>
              <a:t>The gas market works well and market participants take decisions based on robust price signals. Repeated (especially non-transparent) interventions in market mechanisms, however, force them to adjust their expectations, which increases volatility and affects prices.</a:t>
            </a:r>
          </a:p>
          <a:p>
            <a:pPr marL="1005205" marR="0" lvl="0" indent="-457200" algn="l" defTabSz="787400" rtl="0" eaLnBrk="0" fontAlgn="base" latinLnBrk="0" hangingPunct="0">
              <a:lnSpc>
                <a:spcPct val="150000"/>
              </a:lnSpc>
              <a:spcBef>
                <a:spcPts val="1200"/>
              </a:spcBef>
              <a:spcAft>
                <a:spcPts val="1200"/>
              </a:spcAft>
              <a:buClrTx/>
              <a:buSzTx/>
              <a:buFont typeface="Wingdings" panose="05000000000000000000" pitchFamily="2" charset="2"/>
              <a:buChar char="q"/>
              <a:tabLst/>
              <a:defRPr/>
            </a:pPr>
            <a:r>
              <a:rPr lang="en-GB" sz="2800" b="1">
                <a:solidFill>
                  <a:srgbClr val="002060"/>
                </a:solidFill>
                <a:highlight>
                  <a:srgbClr val="FFFF00"/>
                </a:highlight>
              </a:rPr>
              <a:t>Harmonisation of compliance schemes</a:t>
            </a:r>
            <a:r>
              <a:rPr lang="en-GB" sz="2800" b="0">
                <a:solidFill>
                  <a:srgbClr val="002060"/>
                </a:solidFill>
                <a:highlight>
                  <a:srgbClr val="FFFF00"/>
                </a:highlight>
              </a:rPr>
              <a:t>: Almost all Member States have national schemes to support the uptake of biomethane and not a single one is identical to the another. </a:t>
            </a:r>
            <a:r>
              <a:rPr lang="en-GB" sz="2800">
                <a:solidFill>
                  <a:srgbClr val="002060"/>
                </a:solidFill>
                <a:highlight>
                  <a:srgbClr val="FFFF00"/>
                </a:highlight>
              </a:rPr>
              <a:t>Harmonising national compliance schemes </a:t>
            </a:r>
            <a:r>
              <a:rPr lang="en-GB" sz="2800" b="0">
                <a:solidFill>
                  <a:srgbClr val="002060"/>
                </a:solidFill>
                <a:highlight>
                  <a:srgbClr val="FFFF00"/>
                </a:highlight>
              </a:rPr>
              <a:t>would remove another driver of market fragmentation. Transition towards EU-wide support schemes for biomethane should be the ambition.</a:t>
            </a:r>
            <a:endParaRPr lang="en-GB" sz="2800" b="0" noProof="0">
              <a:solidFill>
                <a:srgbClr val="002060"/>
              </a:solidFill>
              <a:latin typeface="Lucida Grande"/>
              <a:ea typeface="Lucida Grande"/>
              <a:cs typeface="Lucida Grande"/>
              <a:sym typeface="Lucida Grande"/>
            </a:endParaRPr>
          </a:p>
          <a:p>
            <a:pPr marL="1005205" marR="0" lvl="0" indent="-457200" algn="l" defTabSz="787400" rtl="0" eaLnBrk="0" fontAlgn="base" latinLnBrk="0" hangingPunct="0">
              <a:lnSpc>
                <a:spcPct val="150000"/>
              </a:lnSpc>
              <a:spcBef>
                <a:spcPts val="1200"/>
              </a:spcBef>
              <a:spcAft>
                <a:spcPts val="1200"/>
              </a:spcAft>
              <a:buClrTx/>
              <a:buSzTx/>
              <a:buFont typeface="Wingdings" panose="05000000000000000000" pitchFamily="2" charset="2"/>
              <a:buChar char="q"/>
              <a:tabLst/>
              <a:defRPr/>
            </a:pPr>
            <a:r>
              <a:rPr lang="en-GB" sz="2800" b="1" noProof="0">
                <a:solidFill>
                  <a:srgbClr val="002060"/>
                </a:solidFill>
                <a:latin typeface="Lucida Grande"/>
                <a:ea typeface="Lucida Grande"/>
                <a:cs typeface="Lucida Grande"/>
                <a:sym typeface="Lucida Grande"/>
              </a:rPr>
              <a:t>Harmonisation of certification among MS</a:t>
            </a:r>
            <a:r>
              <a:rPr lang="en-GB" sz="2800" b="0" noProof="0">
                <a:solidFill>
                  <a:srgbClr val="002060"/>
                </a:solidFill>
                <a:latin typeface="Lucida Grande"/>
                <a:ea typeface="Lucida Grande"/>
                <a:cs typeface="Lucida Grande"/>
                <a:sym typeface="Lucida Grande"/>
              </a:rPr>
              <a:t>: While EU rules outline common terms set to govern trade in biomethane</a:t>
            </a:r>
            <a:r>
              <a:rPr lang="en-GB" sz="2800" noProof="0">
                <a:solidFill>
                  <a:srgbClr val="002060"/>
                </a:solidFill>
                <a:latin typeface="Lucida Grande"/>
                <a:ea typeface="Lucida Grande"/>
                <a:cs typeface="Lucida Grande"/>
                <a:sym typeface="Lucida Grande"/>
              </a:rPr>
              <a:t>, evidencing sustainability is done differently in Member States</a:t>
            </a:r>
            <a:r>
              <a:rPr lang="en-GB" sz="2800" b="0" noProof="0">
                <a:solidFill>
                  <a:srgbClr val="002060"/>
                </a:solidFill>
                <a:latin typeface="Lucida Grande"/>
                <a:ea typeface="Lucida Grande"/>
                <a:cs typeface="Lucida Grande"/>
                <a:sym typeface="Lucida Grande"/>
              </a:rPr>
              <a:t>, often in a discriminatory manner which precludes imports, exports or both; </a:t>
            </a:r>
            <a:endParaRPr lang="en-GB" sz="2800" b="0" noProof="0">
              <a:solidFill>
                <a:srgbClr val="002060"/>
              </a:solidFill>
              <a:highlight>
                <a:srgbClr val="FFFF00"/>
              </a:highlight>
              <a:latin typeface="Lucida Grande"/>
              <a:ea typeface="Lucida Grande"/>
              <a:cs typeface="Lucida Grande"/>
              <a:sym typeface="Lucida Grande"/>
            </a:endParaRPr>
          </a:p>
          <a:p>
            <a:pPr marL="1005205" indent="-457200">
              <a:lnSpc>
                <a:spcPct val="150000"/>
              </a:lnSpc>
              <a:spcBef>
                <a:spcPts val="1200"/>
              </a:spcBef>
              <a:spcAft>
                <a:spcPts val="1200"/>
              </a:spcAft>
              <a:buFont typeface="Wingdings" panose="05000000000000000000" pitchFamily="2" charset="2"/>
              <a:buChar char="q"/>
            </a:pPr>
            <a:r>
              <a:rPr lang="en-GB" sz="2800" b="1">
                <a:solidFill>
                  <a:srgbClr val="002060"/>
                </a:solidFill>
                <a:highlight>
                  <a:srgbClr val="FFFF00"/>
                </a:highlight>
              </a:rPr>
              <a:t>A State Aid Framework that ensures a level playing field </a:t>
            </a:r>
            <a:r>
              <a:rPr lang="en-GB" sz="2800" b="0">
                <a:solidFill>
                  <a:srgbClr val="002060"/>
                </a:solidFill>
                <a:highlight>
                  <a:srgbClr val="FFFF00"/>
                </a:highlight>
              </a:rPr>
              <a:t>among market participants and cohesion of the internal market is also essential; overcompensation must be avoided.</a:t>
            </a:r>
          </a:p>
          <a:p>
            <a:pPr marL="1005205" indent="-457200">
              <a:lnSpc>
                <a:spcPct val="150000"/>
              </a:lnSpc>
              <a:spcBef>
                <a:spcPts val="1200"/>
              </a:spcBef>
              <a:spcAft>
                <a:spcPts val="1200"/>
              </a:spcAft>
              <a:buFont typeface="Wingdings" panose="05000000000000000000" pitchFamily="2" charset="2"/>
              <a:buChar char="q"/>
            </a:pPr>
            <a:r>
              <a:rPr lang="en-GB" sz="2800" noProof="0">
                <a:solidFill>
                  <a:srgbClr val="002060"/>
                </a:solidFill>
                <a:latin typeface="Lucida Grande"/>
                <a:ea typeface="Lucida Grande"/>
                <a:cs typeface="Lucida Grande"/>
                <a:sym typeface="Lucida Grande"/>
              </a:rPr>
              <a:t>A strong push for enforcing the already agreed rules is needed to realise the EU biomethane production ambition</a:t>
            </a:r>
            <a:r>
              <a:rPr lang="en-GB" sz="2800" b="0" noProof="0">
                <a:solidFill>
                  <a:srgbClr val="002060"/>
                </a:solidFill>
                <a:latin typeface="Lucida Grande"/>
                <a:ea typeface="Lucida Grande"/>
                <a:cs typeface="Lucida Grande"/>
                <a:sym typeface="Lucida Grande"/>
              </a:rPr>
              <a:t> and enable the uptake of biomethane in the Union’s energy mix</a:t>
            </a:r>
            <a:r>
              <a:rPr lang="en-GB" sz="2800" b="0">
                <a:solidFill>
                  <a:srgbClr val="002060"/>
                </a:solidFill>
                <a:latin typeface="Lucida Grande"/>
                <a:ea typeface="Lucida Grande"/>
                <a:cs typeface="Lucida Grande"/>
                <a:sym typeface="Lucida Grande"/>
              </a:rPr>
              <a:t>; this includes a fully operational UDB to be implemented by all MS. </a:t>
            </a:r>
          </a:p>
          <a:p>
            <a:pPr>
              <a:spcBef>
                <a:spcPts val="0"/>
              </a:spcBef>
            </a:pPr>
            <a:endParaRPr lang="en-US"/>
          </a:p>
          <a:p>
            <a:endParaRPr lang="en-US"/>
          </a:p>
        </p:txBody>
      </p:sp>
      <p:sp>
        <p:nvSpPr>
          <p:cNvPr id="6" name="Footer Placeholder 5">
            <a:extLst>
              <a:ext uri="{FF2B5EF4-FFF2-40B4-BE49-F238E27FC236}">
                <a16:creationId xmlns:a16="http://schemas.microsoft.com/office/drawing/2014/main" id="{26FEDD5E-D453-1116-9DE1-4C3FADCF58FE}"/>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77BF2BDE-85F6-5581-AD30-1363A3B3D0AC}"/>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3976429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EFET-BG-Blank-No_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030684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EFET-BG-Blank-With_logo">
    <p:spTree>
      <p:nvGrpSpPr>
        <p:cNvPr id="1" name=""/>
        <p:cNvGrpSpPr/>
        <p:nvPr/>
      </p:nvGrpSpPr>
      <p:grpSpPr>
        <a:xfrm>
          <a:off x="0" y="0"/>
          <a:ext cx="0" cy="0"/>
          <a:chOff x="0" y="0"/>
          <a:chExt cx="0" cy="0"/>
        </a:xfrm>
      </p:grpSpPr>
      <p:pic>
        <p:nvPicPr>
          <p:cNvPr id="2" name="Image" descr="Image">
            <a:extLst>
              <a:ext uri="{FF2B5EF4-FFF2-40B4-BE49-F238E27FC236}">
                <a16:creationId xmlns:a16="http://schemas.microsoft.com/office/drawing/2014/main" id="{9E5B8F10-F3CF-F477-07EB-C9CB44914B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45388" y="0"/>
            <a:ext cx="4140200"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extLst>
      <p:ext uri="{BB962C8B-B14F-4D97-AF65-F5344CB8AC3E}">
        <p14:creationId xmlns:p14="http://schemas.microsoft.com/office/powerpoint/2010/main" val="3801993533"/>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ETE-PPT_Template-BG-Blank-White">
    <p:spTree>
      <p:nvGrpSpPr>
        <p:cNvPr id="1" name=""/>
        <p:cNvGrpSpPr/>
        <p:nvPr/>
      </p:nvGrpSpPr>
      <p:grpSpPr>
        <a:xfrm>
          <a:off x="0" y="0"/>
          <a:ext cx="0" cy="0"/>
          <a:chOff x="0" y="0"/>
          <a:chExt cx="0" cy="0"/>
        </a:xfrm>
      </p:grpSpPr>
      <p:pic>
        <p:nvPicPr>
          <p:cNvPr id="2" name="Image" descr="Image">
            <a:extLst>
              <a:ext uri="{FF2B5EF4-FFF2-40B4-BE49-F238E27FC236}">
                <a16:creationId xmlns:a16="http://schemas.microsoft.com/office/drawing/2014/main" id="{A5CF936A-6255-3E19-6AB6-659081003E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extLst>
      <p:ext uri="{BB962C8B-B14F-4D97-AF65-F5344CB8AC3E}">
        <p14:creationId xmlns:p14="http://schemas.microsoft.com/office/powerpoint/2010/main" val="1266012030"/>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ETE-PPT_Template-BG-01">
    <p:spTree>
      <p:nvGrpSpPr>
        <p:cNvPr id="1" name=""/>
        <p:cNvGrpSpPr/>
        <p:nvPr/>
      </p:nvGrpSpPr>
      <p:grpSpPr>
        <a:xfrm>
          <a:off x="0" y="0"/>
          <a:ext cx="0" cy="0"/>
          <a:chOff x="0" y="0"/>
          <a:chExt cx="0" cy="0"/>
        </a:xfrm>
      </p:grpSpPr>
      <p:pic>
        <p:nvPicPr>
          <p:cNvPr id="2" name="Image" descr="Image">
            <a:extLst>
              <a:ext uri="{FF2B5EF4-FFF2-40B4-BE49-F238E27FC236}">
                <a16:creationId xmlns:a16="http://schemas.microsoft.com/office/drawing/2014/main" id="{ADED5838-0E81-4507-92CF-F12F8D14E0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 name="Image" descr="Image">
            <a:extLst>
              <a:ext uri="{FF2B5EF4-FFF2-40B4-BE49-F238E27FC236}">
                <a16:creationId xmlns:a16="http://schemas.microsoft.com/office/drawing/2014/main" id="{DDF26DAE-5BF7-CF03-CD88-5AF3820204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45388" y="0"/>
            <a:ext cx="4140200"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8" name="Text Placeholder 10">
            <a:extLst>
              <a:ext uri="{FF2B5EF4-FFF2-40B4-BE49-F238E27FC236}">
                <a16:creationId xmlns:a16="http://schemas.microsoft.com/office/drawing/2014/main" id="{A5ECA19E-FAA5-0DDE-E4B4-7F8B10A3E061}"/>
              </a:ext>
            </a:extLst>
          </p:cNvPr>
          <p:cNvSpPr>
            <a:spLocks noGrp="1"/>
          </p:cNvSpPr>
          <p:nvPr>
            <p:ph type="body" sz="quarter" idx="11" hasCustomPrompt="1"/>
          </p:nvPr>
        </p:nvSpPr>
        <p:spPr>
          <a:xfrm>
            <a:off x="2538413" y="1792288"/>
            <a:ext cx="14225587" cy="490537"/>
          </a:xfrm>
          <a:prstGeom prst="rect">
            <a:avLst/>
          </a:prstGeom>
        </p:spPr>
        <p:txBody>
          <a:bodyPr lIns="0" tIns="0" rIns="0" bIns="0"/>
          <a:lstStyle>
            <a:lvl1pPr marL="0" indent="0">
              <a:spcBef>
                <a:spcPts val="0"/>
              </a:spcBef>
              <a:buNone/>
              <a:defRPr sz="2800">
                <a:latin typeface="+mn-lt"/>
              </a:defRPr>
            </a:lvl1pPr>
            <a:lvl2pPr marL="762000" indent="0">
              <a:buNone/>
              <a:defRPr/>
            </a:lvl2pPr>
            <a:lvl3pPr marL="1206500" indent="0">
              <a:buNone/>
              <a:defRPr/>
            </a:lvl3pPr>
            <a:lvl4pPr marL="1651000" indent="0">
              <a:buNone/>
              <a:defRPr/>
            </a:lvl4pPr>
            <a:lvl5pPr marL="2095500" indent="0">
              <a:buNone/>
              <a:defRPr/>
            </a:lvl5pPr>
          </a:lstStyle>
          <a:p>
            <a:pPr lvl="0"/>
            <a:r>
              <a:rPr lang="en-US"/>
              <a:t>This is topic line</a:t>
            </a:r>
          </a:p>
        </p:txBody>
      </p:sp>
      <p:sp>
        <p:nvSpPr>
          <p:cNvPr id="10" name="Text Placeholder 10">
            <a:extLst>
              <a:ext uri="{FF2B5EF4-FFF2-40B4-BE49-F238E27FC236}">
                <a16:creationId xmlns:a16="http://schemas.microsoft.com/office/drawing/2014/main" id="{E5D7923F-85EB-D25A-BA60-29C0D75EE9AF}"/>
              </a:ext>
            </a:extLst>
          </p:cNvPr>
          <p:cNvSpPr>
            <a:spLocks noGrp="1"/>
          </p:cNvSpPr>
          <p:nvPr>
            <p:ph type="body" sz="quarter" idx="12" hasCustomPrompt="1"/>
          </p:nvPr>
        </p:nvSpPr>
        <p:spPr>
          <a:xfrm>
            <a:off x="2538413" y="2533650"/>
            <a:ext cx="9653587" cy="2462213"/>
          </a:xfrm>
          <a:prstGeom prst="rect">
            <a:avLst/>
          </a:prstGeom>
        </p:spPr>
        <p:txBody>
          <a:bodyPr wrap="square" lIns="0" tIns="0" rIns="0" bIns="0" anchor="t">
            <a:spAutoFit/>
          </a:bodyPr>
          <a:lstStyle>
            <a:lvl1pPr marL="0" indent="0">
              <a:lnSpc>
                <a:spcPts val="6400"/>
              </a:lnSpc>
              <a:spcBef>
                <a:spcPts val="0"/>
              </a:spcBef>
              <a:buNone/>
              <a:defRPr sz="5600" b="1">
                <a:latin typeface="+mj-lt"/>
              </a:defRPr>
            </a:lvl1pPr>
            <a:lvl2pPr marL="762000" indent="0">
              <a:buNone/>
              <a:defRPr/>
            </a:lvl2pPr>
            <a:lvl3pPr marL="1206500" indent="0">
              <a:buNone/>
              <a:defRPr/>
            </a:lvl3pPr>
            <a:lvl4pPr marL="1651000" indent="0">
              <a:buNone/>
              <a:defRPr/>
            </a:lvl4pPr>
            <a:lvl5pPr marL="2095500" indent="0">
              <a:buNone/>
              <a:defRPr/>
            </a:lvl5pPr>
          </a:lstStyle>
          <a:p>
            <a:pPr lvl="0"/>
            <a:r>
              <a:rPr lang="en-US"/>
              <a:t>This is first topic lor ipsum dolor sit </a:t>
            </a:r>
            <a:r>
              <a:rPr lang="en-US" err="1"/>
              <a:t>amet</a:t>
            </a:r>
            <a:r>
              <a:rPr lang="en-US"/>
              <a:t>, </a:t>
            </a:r>
            <a:r>
              <a:rPr lang="en-US" err="1"/>
              <a:t>adipiscing</a:t>
            </a:r>
            <a:r>
              <a:rPr lang="en-US"/>
              <a:t> magna </a:t>
            </a:r>
            <a:r>
              <a:rPr lang="en-US" err="1"/>
              <a:t>praesent</a:t>
            </a:r>
            <a:endParaRPr lang="en-US"/>
          </a:p>
        </p:txBody>
      </p:sp>
      <p:sp>
        <p:nvSpPr>
          <p:cNvPr id="13" name="Text Placeholder 10">
            <a:extLst>
              <a:ext uri="{FF2B5EF4-FFF2-40B4-BE49-F238E27FC236}">
                <a16:creationId xmlns:a16="http://schemas.microsoft.com/office/drawing/2014/main" id="{E85E5B0F-001C-1DC9-8B08-651576C1D8F0}"/>
              </a:ext>
            </a:extLst>
          </p:cNvPr>
          <p:cNvSpPr>
            <a:spLocks noGrp="1"/>
          </p:cNvSpPr>
          <p:nvPr>
            <p:ph type="body" sz="quarter" idx="13" hasCustomPrompt="1"/>
          </p:nvPr>
        </p:nvSpPr>
        <p:spPr>
          <a:xfrm>
            <a:off x="2538413" y="5538788"/>
            <a:ext cx="9653587" cy="4671553"/>
          </a:xfrm>
          <a:prstGeom prst="rect">
            <a:avLst/>
          </a:prstGeom>
        </p:spPr>
        <p:txBody>
          <a:bodyPr wrap="square" lIns="0" tIns="0" rIns="0" bIns="0" anchor="t">
            <a:spAutoFit/>
          </a:bodyPr>
          <a:lstStyle>
            <a:lvl1pPr marL="583200" indent="-457200">
              <a:lnSpc>
                <a:spcPts val="4000"/>
              </a:lnSpc>
              <a:spcBef>
                <a:spcPts val="1600"/>
              </a:spcBef>
              <a:buSzPct val="100000"/>
              <a:buFont typeface="Wingdings" panose="05000000000000000000" pitchFamily="2" charset="2"/>
              <a:buChar char="§"/>
              <a:defRPr sz="2800">
                <a:latin typeface="+mn-lt"/>
              </a:defRPr>
            </a:lvl1pPr>
            <a:lvl2pPr marL="762000" indent="0">
              <a:buNone/>
              <a:defRPr/>
            </a:lvl2pPr>
            <a:lvl3pPr marL="1206500" indent="0">
              <a:buNone/>
              <a:defRPr/>
            </a:lvl3pPr>
            <a:lvl4pPr marL="1651000" indent="0">
              <a:buNone/>
              <a:defRPr/>
            </a:lvl4pPr>
            <a:lvl5pPr marL="2095500" indent="0">
              <a:buNone/>
              <a:defRPr/>
            </a:lvl5pPr>
          </a:lstStyle>
          <a:p>
            <a:pPr lvl="0"/>
            <a:r>
              <a:rPr lang="en-US"/>
              <a:t>This is bullet list lorem ipsum dolor sit </a:t>
            </a:r>
            <a:r>
              <a:rPr lang="en-US" err="1"/>
              <a:t>amet</a:t>
            </a:r>
            <a:r>
              <a:rPr lang="en-US"/>
              <a:t>, </a:t>
            </a:r>
            <a:r>
              <a:rPr lang="en-US" err="1"/>
              <a:t>consectetur</a:t>
            </a:r>
            <a:r>
              <a:rPr lang="en-US"/>
              <a:t> </a:t>
            </a:r>
            <a:r>
              <a:rPr lang="en-US" err="1"/>
              <a:t>adipiscing</a:t>
            </a:r>
            <a:r>
              <a:rPr lang="en-US"/>
              <a:t> </a:t>
            </a:r>
            <a:r>
              <a:rPr lang="en-US" err="1"/>
              <a:t>elit</a:t>
            </a:r>
            <a:endParaRPr lang="en-US"/>
          </a:p>
          <a:p>
            <a:pPr lvl="0"/>
            <a:r>
              <a:rPr lang="en-US"/>
              <a:t>This is bullet list </a:t>
            </a:r>
            <a:r>
              <a:rPr lang="en-US" err="1"/>
              <a:t>praesent</a:t>
            </a:r>
            <a:r>
              <a:rPr lang="en-US"/>
              <a:t> </a:t>
            </a:r>
            <a:r>
              <a:rPr lang="en-US" err="1"/>
              <a:t>elementum</a:t>
            </a:r>
            <a:r>
              <a:rPr lang="en-US"/>
              <a:t> </a:t>
            </a:r>
            <a:r>
              <a:rPr lang="en-US" err="1"/>
              <a:t>facilisis</a:t>
            </a:r>
            <a:r>
              <a:rPr lang="en-US"/>
              <a:t> </a:t>
            </a:r>
            <a:r>
              <a:rPr lang="en-US" err="1"/>
              <a:t>leo</a:t>
            </a:r>
            <a:r>
              <a:rPr lang="en-US"/>
              <a:t>. </a:t>
            </a:r>
            <a:r>
              <a:rPr lang="en-US" err="1"/>
              <a:t>Nulla</a:t>
            </a:r>
            <a:r>
              <a:rPr lang="en-US"/>
              <a:t> pharetra diam</a:t>
            </a:r>
          </a:p>
          <a:p>
            <a:pPr lvl="0"/>
            <a:r>
              <a:rPr lang="en-US" err="1"/>
              <a:t>placerat</a:t>
            </a:r>
            <a:r>
              <a:rPr lang="en-US"/>
              <a:t> vestibulum This is bullet list </a:t>
            </a:r>
            <a:r>
              <a:rPr lang="en-US" err="1"/>
              <a:t>eget</a:t>
            </a:r>
            <a:r>
              <a:rPr lang="en-US"/>
              <a:t> </a:t>
            </a:r>
            <a:r>
              <a:rPr lang="en-US" err="1"/>
              <a:t>nunc</a:t>
            </a:r>
            <a:r>
              <a:rPr lang="en-US"/>
              <a:t> </a:t>
            </a:r>
            <a:r>
              <a:rPr lang="en-US" err="1"/>
              <a:t>scelerisque</a:t>
            </a:r>
            <a:r>
              <a:rPr lang="en-US"/>
              <a:t> </a:t>
            </a:r>
            <a:r>
              <a:rPr lang="en-US" err="1"/>
              <a:t>viverra</a:t>
            </a:r>
            <a:r>
              <a:rPr lang="en-US"/>
              <a:t> </a:t>
            </a:r>
            <a:r>
              <a:rPr lang="en-US" err="1"/>
              <a:t>mauris</a:t>
            </a:r>
            <a:r>
              <a:rPr lang="en-US"/>
              <a:t> in</a:t>
            </a:r>
          </a:p>
          <a:p>
            <a:pPr lvl="0"/>
            <a:r>
              <a:rPr lang="en-US"/>
              <a:t>This is bullet list </a:t>
            </a:r>
            <a:r>
              <a:rPr lang="en-US" err="1"/>
              <a:t>morbi</a:t>
            </a:r>
            <a:r>
              <a:rPr lang="en-US"/>
              <a:t> </a:t>
            </a:r>
            <a:r>
              <a:rPr lang="en-US" err="1"/>
              <a:t>tincidunt</a:t>
            </a:r>
            <a:r>
              <a:rPr lang="en-US"/>
              <a:t> </a:t>
            </a:r>
            <a:r>
              <a:rPr lang="en-US" err="1"/>
              <a:t>augue</a:t>
            </a:r>
            <a:r>
              <a:rPr lang="en-US"/>
              <a:t> </a:t>
            </a:r>
            <a:r>
              <a:rPr lang="en-US" err="1"/>
              <a:t>interdum</a:t>
            </a:r>
            <a:r>
              <a:rPr lang="en-US"/>
              <a:t> </a:t>
            </a:r>
            <a:r>
              <a:rPr lang="en-US" err="1"/>
              <a:t>velit</a:t>
            </a:r>
            <a:r>
              <a:rPr lang="en-US"/>
              <a:t> </a:t>
            </a:r>
            <a:r>
              <a:rPr lang="en-US" err="1"/>
              <a:t>euismod</a:t>
            </a:r>
            <a:endParaRPr lang="en-US"/>
          </a:p>
        </p:txBody>
      </p:sp>
      <p:sp>
        <p:nvSpPr>
          <p:cNvPr id="15" name="Picture Placeholder 14">
            <a:extLst>
              <a:ext uri="{FF2B5EF4-FFF2-40B4-BE49-F238E27FC236}">
                <a16:creationId xmlns:a16="http://schemas.microsoft.com/office/drawing/2014/main" id="{1C4328DC-91A7-EDC4-189F-1AC7F42308C0}"/>
              </a:ext>
            </a:extLst>
          </p:cNvPr>
          <p:cNvSpPr>
            <a:spLocks noGrp="1"/>
          </p:cNvSpPr>
          <p:nvPr>
            <p:ph type="pic" sz="quarter" idx="16"/>
          </p:nvPr>
        </p:nvSpPr>
        <p:spPr bwMode="auto">
          <a:xfrm>
            <a:off x="13212763" y="2540000"/>
            <a:ext cx="8636001" cy="8636000"/>
          </a:xfrm>
          <a:custGeom>
            <a:avLst/>
            <a:gdLst>
              <a:gd name="connsiteX0" fmla="*/ 0 w 8636001"/>
              <a:gd name="connsiteY0" fmla="*/ 0 h 8636000"/>
              <a:gd name="connsiteX1" fmla="*/ 8636001 w 8636001"/>
              <a:gd name="connsiteY1" fmla="*/ 0 h 8636000"/>
              <a:gd name="connsiteX2" fmla="*/ 8636001 w 8636001"/>
              <a:gd name="connsiteY2" fmla="*/ 8636000 h 8636000"/>
              <a:gd name="connsiteX3" fmla="*/ 0 w 8636001"/>
              <a:gd name="connsiteY3" fmla="*/ 8636000 h 8636000"/>
            </a:gdLst>
            <a:ahLst/>
            <a:cxnLst>
              <a:cxn ang="0">
                <a:pos x="connsiteX0" y="connsiteY0"/>
              </a:cxn>
              <a:cxn ang="0">
                <a:pos x="connsiteX1" y="connsiteY1"/>
              </a:cxn>
              <a:cxn ang="0">
                <a:pos x="connsiteX2" y="connsiteY2"/>
              </a:cxn>
              <a:cxn ang="0">
                <a:pos x="connsiteX3" y="connsiteY3"/>
              </a:cxn>
            </a:cxnLst>
            <a:rect l="l" t="t" r="r" b="b"/>
            <a:pathLst>
              <a:path w="8636001" h="8636000">
                <a:moveTo>
                  <a:pt x="0" y="0"/>
                </a:moveTo>
                <a:lnTo>
                  <a:pt x="8636001" y="0"/>
                </a:lnTo>
                <a:lnTo>
                  <a:pt x="8636001" y="8636000"/>
                </a:lnTo>
                <a:lnTo>
                  <a:pt x="0" y="8636000"/>
                </a:lnTo>
                <a:close/>
              </a:path>
            </a:pathLst>
          </a:custGeom>
          <a:solidFill>
            <a:schemeClr val="tx1">
              <a:lumMod val="95000"/>
            </a:schemeClr>
          </a:solidFill>
          <a:ln>
            <a:noFill/>
          </a:ln>
        </p:spPr>
        <p:txBody>
          <a:bodyPr wrap="square" anchor="ctr">
            <a:noAutofit/>
          </a:bodyPr>
          <a:lstStyle>
            <a:lvl1pPr marL="317500" indent="0" algn="ctr">
              <a:buNone/>
              <a:defRPr sz="4000"/>
            </a:lvl1pPr>
          </a:lstStyle>
          <a:p>
            <a:r>
              <a:rPr lang="en-US"/>
              <a:t>Click icon to add picture</a:t>
            </a:r>
          </a:p>
        </p:txBody>
      </p:sp>
    </p:spTree>
    <p:extLst>
      <p:ext uri="{BB962C8B-B14F-4D97-AF65-F5344CB8AC3E}">
        <p14:creationId xmlns:p14="http://schemas.microsoft.com/office/powerpoint/2010/main" val="4055423915"/>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ETE-PPT_Template-BG-02">
    <p:spTree>
      <p:nvGrpSpPr>
        <p:cNvPr id="1" name=""/>
        <p:cNvGrpSpPr/>
        <p:nvPr/>
      </p:nvGrpSpPr>
      <p:grpSpPr>
        <a:xfrm>
          <a:off x="0" y="0"/>
          <a:ext cx="0" cy="0"/>
          <a:chOff x="0" y="0"/>
          <a:chExt cx="0" cy="0"/>
        </a:xfrm>
      </p:grpSpPr>
      <p:pic>
        <p:nvPicPr>
          <p:cNvPr id="2" name="Image" descr="Image">
            <a:extLst>
              <a:ext uri="{FF2B5EF4-FFF2-40B4-BE49-F238E27FC236}">
                <a16:creationId xmlns:a16="http://schemas.microsoft.com/office/drawing/2014/main" id="{4FC9208A-457A-BD9B-2104-5131A9F88D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6" name="Chart Placeholder 15">
            <a:extLst>
              <a:ext uri="{FF2B5EF4-FFF2-40B4-BE49-F238E27FC236}">
                <a16:creationId xmlns:a16="http://schemas.microsoft.com/office/drawing/2014/main" id="{EA16E986-712C-618A-4E4D-1C162749A8D9}"/>
              </a:ext>
            </a:extLst>
          </p:cNvPr>
          <p:cNvSpPr>
            <a:spLocks noGrp="1"/>
          </p:cNvSpPr>
          <p:nvPr>
            <p:ph type="chart" sz="quarter" idx="14"/>
          </p:nvPr>
        </p:nvSpPr>
        <p:spPr>
          <a:xfrm>
            <a:off x="2538413" y="4538663"/>
            <a:ext cx="19307176" cy="7165975"/>
          </a:xfrm>
          <a:prstGeom prst="rect">
            <a:avLst/>
          </a:prstGeom>
          <a:solidFill>
            <a:schemeClr val="tx1">
              <a:lumMod val="95000"/>
            </a:schemeClr>
          </a:solidFill>
        </p:spPr>
        <p:txBody>
          <a:bodyPr anchor="ctr"/>
          <a:lstStyle>
            <a:lvl1pPr marL="317500" indent="0" algn="ctr">
              <a:buNone/>
              <a:defRPr sz="4000">
                <a:latin typeface="+mn-lt"/>
              </a:defRPr>
            </a:lvl1pPr>
          </a:lstStyle>
          <a:p>
            <a:r>
              <a:rPr lang="en-US"/>
              <a:t>Click icon to add chart</a:t>
            </a:r>
          </a:p>
        </p:txBody>
      </p:sp>
      <p:sp>
        <p:nvSpPr>
          <p:cNvPr id="11" name="Text Placeholder 10">
            <a:extLst>
              <a:ext uri="{FF2B5EF4-FFF2-40B4-BE49-F238E27FC236}">
                <a16:creationId xmlns:a16="http://schemas.microsoft.com/office/drawing/2014/main" id="{4B3BF5C5-1674-A866-1E06-BBE3EF5A47CB}"/>
              </a:ext>
            </a:extLst>
          </p:cNvPr>
          <p:cNvSpPr>
            <a:spLocks noGrp="1"/>
          </p:cNvSpPr>
          <p:nvPr>
            <p:ph type="body" sz="quarter" idx="12" hasCustomPrompt="1"/>
          </p:nvPr>
        </p:nvSpPr>
        <p:spPr>
          <a:xfrm>
            <a:off x="2538413" y="2533650"/>
            <a:ext cx="19307174" cy="826445"/>
          </a:xfrm>
          <a:prstGeom prst="rect">
            <a:avLst/>
          </a:prstGeom>
        </p:spPr>
        <p:txBody>
          <a:bodyPr wrap="square" lIns="0" tIns="0" rIns="0" bIns="0" anchor="t">
            <a:spAutoFit/>
          </a:bodyPr>
          <a:lstStyle>
            <a:lvl1pPr marL="0" indent="0">
              <a:lnSpc>
                <a:spcPts val="6400"/>
              </a:lnSpc>
              <a:spcBef>
                <a:spcPts val="0"/>
              </a:spcBef>
              <a:buNone/>
              <a:defRPr sz="5600" b="1">
                <a:latin typeface="+mj-lt"/>
              </a:defRPr>
            </a:lvl1pPr>
            <a:lvl2pPr marL="762000" indent="0">
              <a:buNone/>
              <a:defRPr/>
            </a:lvl2pPr>
            <a:lvl3pPr marL="1206500" indent="0">
              <a:buNone/>
              <a:defRPr/>
            </a:lvl3pPr>
            <a:lvl4pPr marL="1651000" indent="0">
              <a:buNone/>
              <a:defRPr/>
            </a:lvl4pPr>
            <a:lvl5pPr marL="2095500" indent="0">
              <a:buNone/>
              <a:defRPr/>
            </a:lvl5pPr>
          </a:lstStyle>
          <a:p>
            <a:pPr lvl="0"/>
            <a:r>
              <a:rPr lang="en-US"/>
              <a:t>This is title line for diagram</a:t>
            </a:r>
          </a:p>
        </p:txBody>
      </p:sp>
      <p:pic>
        <p:nvPicPr>
          <p:cNvPr id="3" name="Image" descr="Image">
            <a:extLst>
              <a:ext uri="{FF2B5EF4-FFF2-40B4-BE49-F238E27FC236}">
                <a16:creationId xmlns:a16="http://schemas.microsoft.com/office/drawing/2014/main" id="{339171F5-BD3E-FB4D-53A3-66F315529E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45388" y="0"/>
            <a:ext cx="4140200"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0" name="Text Placeholder 10">
            <a:extLst>
              <a:ext uri="{FF2B5EF4-FFF2-40B4-BE49-F238E27FC236}">
                <a16:creationId xmlns:a16="http://schemas.microsoft.com/office/drawing/2014/main" id="{D48CA98E-BCCA-4343-750F-8380F863FB03}"/>
              </a:ext>
            </a:extLst>
          </p:cNvPr>
          <p:cNvSpPr>
            <a:spLocks noGrp="1"/>
          </p:cNvSpPr>
          <p:nvPr>
            <p:ph type="body" sz="quarter" idx="11" hasCustomPrompt="1"/>
          </p:nvPr>
        </p:nvSpPr>
        <p:spPr>
          <a:xfrm>
            <a:off x="2538413" y="1792288"/>
            <a:ext cx="14225587" cy="490537"/>
          </a:xfrm>
          <a:prstGeom prst="rect">
            <a:avLst/>
          </a:prstGeom>
        </p:spPr>
        <p:txBody>
          <a:bodyPr lIns="0" tIns="0" rIns="0" bIns="0"/>
          <a:lstStyle>
            <a:lvl1pPr marL="0" indent="0">
              <a:spcBef>
                <a:spcPts val="0"/>
              </a:spcBef>
              <a:buNone/>
              <a:defRPr sz="2800">
                <a:latin typeface="+mn-lt"/>
              </a:defRPr>
            </a:lvl1pPr>
            <a:lvl2pPr marL="762000" indent="0">
              <a:buNone/>
              <a:defRPr/>
            </a:lvl2pPr>
            <a:lvl3pPr marL="1206500" indent="0">
              <a:buNone/>
              <a:defRPr/>
            </a:lvl3pPr>
            <a:lvl4pPr marL="1651000" indent="0">
              <a:buNone/>
              <a:defRPr/>
            </a:lvl4pPr>
            <a:lvl5pPr marL="2095500" indent="0">
              <a:buNone/>
              <a:defRPr/>
            </a:lvl5pPr>
          </a:lstStyle>
          <a:p>
            <a:pPr lvl="0"/>
            <a:r>
              <a:rPr lang="en-US"/>
              <a:t>This is topic line</a:t>
            </a:r>
          </a:p>
        </p:txBody>
      </p:sp>
      <p:sp>
        <p:nvSpPr>
          <p:cNvPr id="14" name="Text Placeholder 10">
            <a:extLst>
              <a:ext uri="{FF2B5EF4-FFF2-40B4-BE49-F238E27FC236}">
                <a16:creationId xmlns:a16="http://schemas.microsoft.com/office/drawing/2014/main" id="{D0C77E24-27D3-231C-E0E0-668561B866E7}"/>
              </a:ext>
            </a:extLst>
          </p:cNvPr>
          <p:cNvSpPr>
            <a:spLocks noGrp="1"/>
          </p:cNvSpPr>
          <p:nvPr>
            <p:ph type="body" sz="quarter" idx="13" hasCustomPrompt="1"/>
          </p:nvPr>
        </p:nvSpPr>
        <p:spPr>
          <a:xfrm>
            <a:off x="2538413" y="3408363"/>
            <a:ext cx="19307174" cy="520271"/>
          </a:xfrm>
          <a:prstGeom prst="rect">
            <a:avLst/>
          </a:prstGeom>
        </p:spPr>
        <p:txBody>
          <a:bodyPr wrap="square" lIns="0" tIns="0" rIns="0" bIns="0" anchor="t">
            <a:spAutoFit/>
          </a:bodyPr>
          <a:lstStyle>
            <a:lvl1pPr marL="0" indent="0">
              <a:lnSpc>
                <a:spcPts val="4000"/>
              </a:lnSpc>
              <a:spcBef>
                <a:spcPts val="0"/>
              </a:spcBef>
              <a:buNone/>
              <a:defRPr sz="3600" b="1">
                <a:latin typeface="+mn-lt"/>
              </a:defRPr>
            </a:lvl1pPr>
            <a:lvl2pPr marL="762000" indent="0">
              <a:buNone/>
              <a:defRPr/>
            </a:lvl2pPr>
            <a:lvl3pPr marL="1206500" indent="0">
              <a:buNone/>
              <a:defRPr/>
            </a:lvl3pPr>
            <a:lvl4pPr marL="1651000" indent="0">
              <a:buNone/>
              <a:defRPr/>
            </a:lvl4pPr>
            <a:lvl5pPr marL="2095500" indent="0">
              <a:buNone/>
              <a:defRPr/>
            </a:lvl5pPr>
          </a:lstStyle>
          <a:p>
            <a:pPr lvl="0"/>
            <a:r>
              <a:rPr lang="en-US"/>
              <a:t>This is subtitle/description line for diagram</a:t>
            </a:r>
          </a:p>
        </p:txBody>
      </p:sp>
    </p:spTree>
    <p:extLst>
      <p:ext uri="{BB962C8B-B14F-4D97-AF65-F5344CB8AC3E}">
        <p14:creationId xmlns:p14="http://schemas.microsoft.com/office/powerpoint/2010/main" val="2643831861"/>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ETE-PPT_Template-BG-03">
    <p:spTree>
      <p:nvGrpSpPr>
        <p:cNvPr id="1" name=""/>
        <p:cNvGrpSpPr/>
        <p:nvPr/>
      </p:nvGrpSpPr>
      <p:grpSpPr>
        <a:xfrm>
          <a:off x="0" y="0"/>
          <a:ext cx="0" cy="0"/>
          <a:chOff x="0" y="0"/>
          <a:chExt cx="0" cy="0"/>
        </a:xfrm>
      </p:grpSpPr>
      <p:pic>
        <p:nvPicPr>
          <p:cNvPr id="2" name="Image" descr="Image">
            <a:extLst>
              <a:ext uri="{FF2B5EF4-FFF2-40B4-BE49-F238E27FC236}">
                <a16:creationId xmlns:a16="http://schemas.microsoft.com/office/drawing/2014/main" id="{8B100B90-D1EE-D042-4D7C-B5841850F0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 name="Image" descr="Image">
            <a:extLst>
              <a:ext uri="{FF2B5EF4-FFF2-40B4-BE49-F238E27FC236}">
                <a16:creationId xmlns:a16="http://schemas.microsoft.com/office/drawing/2014/main" id="{58652EEB-2EE8-B4CC-8451-B6936EE8F8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45388" y="0"/>
            <a:ext cx="4140200"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9" name="Image" descr="Image">
            <a:extLst>
              <a:ext uri="{FF2B5EF4-FFF2-40B4-BE49-F238E27FC236}">
                <a16:creationId xmlns:a16="http://schemas.microsoft.com/office/drawing/2014/main" id="{572043D8-35CF-D69C-BFAD-7FDFCF46F07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2687300" y="3667125"/>
            <a:ext cx="10414000" cy="639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0" name="Text Placeholder 10">
            <a:extLst>
              <a:ext uri="{FF2B5EF4-FFF2-40B4-BE49-F238E27FC236}">
                <a16:creationId xmlns:a16="http://schemas.microsoft.com/office/drawing/2014/main" id="{7E2A6EF0-EEE2-B66C-F400-8553E7F76C3F}"/>
              </a:ext>
            </a:extLst>
          </p:cNvPr>
          <p:cNvSpPr>
            <a:spLocks noGrp="1"/>
          </p:cNvSpPr>
          <p:nvPr>
            <p:ph type="body" sz="quarter" idx="11" hasCustomPrompt="1"/>
          </p:nvPr>
        </p:nvSpPr>
        <p:spPr>
          <a:xfrm>
            <a:off x="2538413" y="1792288"/>
            <a:ext cx="14225587" cy="490537"/>
          </a:xfrm>
          <a:prstGeom prst="rect">
            <a:avLst/>
          </a:prstGeom>
        </p:spPr>
        <p:txBody>
          <a:bodyPr lIns="0" tIns="0" rIns="0" bIns="0"/>
          <a:lstStyle>
            <a:lvl1pPr marL="0" indent="0">
              <a:spcBef>
                <a:spcPts val="0"/>
              </a:spcBef>
              <a:buNone/>
              <a:defRPr sz="2800">
                <a:latin typeface="+mn-lt"/>
              </a:defRPr>
            </a:lvl1pPr>
            <a:lvl2pPr marL="762000" indent="0">
              <a:buNone/>
              <a:defRPr/>
            </a:lvl2pPr>
            <a:lvl3pPr marL="1206500" indent="0">
              <a:buNone/>
              <a:defRPr/>
            </a:lvl3pPr>
            <a:lvl4pPr marL="1651000" indent="0">
              <a:buNone/>
              <a:defRPr/>
            </a:lvl4pPr>
            <a:lvl5pPr marL="2095500" indent="0">
              <a:buNone/>
              <a:defRPr/>
            </a:lvl5pPr>
          </a:lstStyle>
          <a:p>
            <a:pPr lvl="0"/>
            <a:r>
              <a:rPr lang="en-US"/>
              <a:t>Contact</a:t>
            </a:r>
          </a:p>
        </p:txBody>
      </p:sp>
      <p:sp>
        <p:nvSpPr>
          <p:cNvPr id="13" name="Text Placeholder 10">
            <a:extLst>
              <a:ext uri="{FF2B5EF4-FFF2-40B4-BE49-F238E27FC236}">
                <a16:creationId xmlns:a16="http://schemas.microsoft.com/office/drawing/2014/main" id="{835678DD-0677-69AA-4A13-A94EF018DC76}"/>
              </a:ext>
            </a:extLst>
          </p:cNvPr>
          <p:cNvSpPr>
            <a:spLocks noGrp="1"/>
          </p:cNvSpPr>
          <p:nvPr>
            <p:ph type="body" sz="quarter" idx="12" hasCustomPrompt="1"/>
          </p:nvPr>
        </p:nvSpPr>
        <p:spPr>
          <a:xfrm>
            <a:off x="2538413" y="4994275"/>
            <a:ext cx="11634787" cy="1002891"/>
          </a:xfrm>
          <a:prstGeom prst="rect">
            <a:avLst/>
          </a:prstGeom>
        </p:spPr>
        <p:txBody>
          <a:bodyPr wrap="square" lIns="0" tIns="0" rIns="0" bIns="0" anchor="t">
            <a:spAutoFit/>
          </a:bodyPr>
          <a:lstStyle>
            <a:lvl1pPr marL="0" indent="0">
              <a:lnSpc>
                <a:spcPts val="7600"/>
              </a:lnSpc>
              <a:spcBef>
                <a:spcPts val="0"/>
              </a:spcBef>
              <a:buNone/>
              <a:defRPr sz="7200" b="1">
                <a:latin typeface="+mj-lt"/>
              </a:defRPr>
            </a:lvl1pPr>
            <a:lvl2pPr marL="762000" indent="0">
              <a:buNone/>
              <a:defRPr/>
            </a:lvl2pPr>
            <a:lvl3pPr marL="1206500" indent="0">
              <a:buNone/>
              <a:defRPr/>
            </a:lvl3pPr>
            <a:lvl4pPr marL="1651000" indent="0">
              <a:buNone/>
              <a:defRPr/>
            </a:lvl4pPr>
            <a:lvl5pPr marL="2095500" indent="0">
              <a:buNone/>
              <a:defRPr/>
            </a:lvl5pPr>
          </a:lstStyle>
          <a:p>
            <a:pPr lvl="0"/>
            <a:r>
              <a:rPr lang="en-US"/>
              <a:t>Max </a:t>
            </a:r>
            <a:r>
              <a:rPr lang="en-US" err="1"/>
              <a:t>Mustermann</a:t>
            </a:r>
            <a:endParaRPr lang="en-US"/>
          </a:p>
        </p:txBody>
      </p:sp>
      <p:sp>
        <p:nvSpPr>
          <p:cNvPr id="15" name="Text Placeholder 10">
            <a:extLst>
              <a:ext uri="{FF2B5EF4-FFF2-40B4-BE49-F238E27FC236}">
                <a16:creationId xmlns:a16="http://schemas.microsoft.com/office/drawing/2014/main" id="{7A216F70-42D1-F252-F222-CD47DE14E7E4}"/>
              </a:ext>
            </a:extLst>
          </p:cNvPr>
          <p:cNvSpPr>
            <a:spLocks noGrp="1"/>
          </p:cNvSpPr>
          <p:nvPr>
            <p:ph type="body" sz="quarter" idx="13" hasCustomPrompt="1"/>
          </p:nvPr>
        </p:nvSpPr>
        <p:spPr>
          <a:xfrm>
            <a:off x="2538413" y="5948766"/>
            <a:ext cx="11634787" cy="458459"/>
          </a:xfrm>
          <a:prstGeom prst="rect">
            <a:avLst/>
          </a:prstGeom>
        </p:spPr>
        <p:txBody>
          <a:bodyPr wrap="square" lIns="0" tIns="0" rIns="0" bIns="0" anchor="t">
            <a:spAutoFit/>
          </a:bodyPr>
          <a:lstStyle>
            <a:lvl1pPr marL="0" indent="0">
              <a:lnSpc>
                <a:spcPts val="4000"/>
              </a:lnSpc>
              <a:spcBef>
                <a:spcPts val="0"/>
              </a:spcBef>
              <a:buNone/>
              <a:defRPr sz="2800" b="0">
                <a:latin typeface="+mn-lt"/>
              </a:defRPr>
            </a:lvl1pPr>
            <a:lvl2pPr marL="762000" indent="0">
              <a:buNone/>
              <a:defRPr/>
            </a:lvl2pPr>
            <a:lvl3pPr marL="1206500" indent="0">
              <a:buNone/>
              <a:defRPr/>
            </a:lvl3pPr>
            <a:lvl4pPr marL="1651000" indent="0">
              <a:buNone/>
              <a:defRPr/>
            </a:lvl4pPr>
            <a:lvl5pPr marL="2095500" indent="0">
              <a:buNone/>
              <a:defRPr/>
            </a:lvl5pPr>
          </a:lstStyle>
          <a:p>
            <a:pPr lvl="0"/>
            <a:r>
              <a:rPr lang="en-US"/>
              <a:t>Project Manager</a:t>
            </a:r>
          </a:p>
        </p:txBody>
      </p:sp>
      <p:sp>
        <p:nvSpPr>
          <p:cNvPr id="18" name="Text Placeholder 10">
            <a:extLst>
              <a:ext uri="{FF2B5EF4-FFF2-40B4-BE49-F238E27FC236}">
                <a16:creationId xmlns:a16="http://schemas.microsoft.com/office/drawing/2014/main" id="{1EE3823C-CEF8-7770-02F0-FB878FB2BA71}"/>
              </a:ext>
            </a:extLst>
          </p:cNvPr>
          <p:cNvSpPr>
            <a:spLocks noGrp="1"/>
          </p:cNvSpPr>
          <p:nvPr>
            <p:ph type="body" sz="quarter" idx="14" hasCustomPrompt="1"/>
          </p:nvPr>
        </p:nvSpPr>
        <p:spPr>
          <a:xfrm>
            <a:off x="2538413" y="7207249"/>
            <a:ext cx="11634787" cy="1517299"/>
          </a:xfrm>
          <a:prstGeom prst="rect">
            <a:avLst/>
          </a:prstGeom>
        </p:spPr>
        <p:txBody>
          <a:bodyPr wrap="square" lIns="0" tIns="0" rIns="0" bIns="0" anchor="t">
            <a:spAutoFit/>
          </a:bodyPr>
          <a:lstStyle>
            <a:lvl1pPr marL="0" indent="0">
              <a:lnSpc>
                <a:spcPts val="4000"/>
              </a:lnSpc>
              <a:spcBef>
                <a:spcPts val="0"/>
              </a:spcBef>
              <a:buNone/>
              <a:defRPr sz="2800" b="0">
                <a:latin typeface="+mn-lt"/>
              </a:defRPr>
            </a:lvl1pPr>
            <a:lvl2pPr marL="762000" indent="0">
              <a:buNone/>
              <a:defRPr/>
            </a:lvl2pPr>
            <a:lvl3pPr marL="1206500" indent="0">
              <a:buNone/>
              <a:defRPr/>
            </a:lvl3pPr>
            <a:lvl4pPr marL="1651000" indent="0">
              <a:buNone/>
              <a:defRPr/>
            </a:lvl4pPr>
            <a:lvl5pPr marL="2095500" indent="0">
              <a:buNone/>
              <a:defRPr/>
            </a:lvl5pPr>
          </a:lstStyle>
          <a:p>
            <a:pPr lvl="0"/>
            <a:r>
              <a:rPr lang="en-US"/>
              <a:t>+31 (0)20 5207970</a:t>
            </a:r>
          </a:p>
          <a:p>
            <a:pPr lvl="0"/>
            <a:r>
              <a:rPr lang="en-US"/>
              <a:t>secretariat@energytraderseurope.com</a:t>
            </a:r>
          </a:p>
          <a:p>
            <a:pPr lvl="0"/>
            <a:r>
              <a:rPr lang="en-US"/>
              <a:t>www.energytraderseurope.com</a:t>
            </a:r>
          </a:p>
        </p:txBody>
      </p:sp>
    </p:spTree>
    <p:extLst>
      <p:ext uri="{BB962C8B-B14F-4D97-AF65-F5344CB8AC3E}">
        <p14:creationId xmlns:p14="http://schemas.microsoft.com/office/powerpoint/2010/main" val="2232943802"/>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ETE-PPT_Template-BG-06">
    <p:spTree>
      <p:nvGrpSpPr>
        <p:cNvPr id="1" name=""/>
        <p:cNvGrpSpPr/>
        <p:nvPr/>
      </p:nvGrpSpPr>
      <p:grpSpPr>
        <a:xfrm>
          <a:off x="0" y="0"/>
          <a:ext cx="0" cy="0"/>
          <a:chOff x="0" y="0"/>
          <a:chExt cx="0" cy="0"/>
        </a:xfrm>
      </p:grpSpPr>
      <p:pic>
        <p:nvPicPr>
          <p:cNvPr id="2" name="Image" descr="Image">
            <a:extLst>
              <a:ext uri="{FF2B5EF4-FFF2-40B4-BE49-F238E27FC236}">
                <a16:creationId xmlns:a16="http://schemas.microsoft.com/office/drawing/2014/main" id="{2708E3A0-3718-3C50-3C87-9E8B33ADB0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 name="Image" descr="Image">
            <a:extLst>
              <a:ext uri="{FF2B5EF4-FFF2-40B4-BE49-F238E27FC236}">
                <a16:creationId xmlns:a16="http://schemas.microsoft.com/office/drawing/2014/main" id="{1B5CE82B-38B2-6A6D-2172-34580F0229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45388" y="0"/>
            <a:ext cx="4140200"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9" name="Text Placeholder 10">
            <a:extLst>
              <a:ext uri="{FF2B5EF4-FFF2-40B4-BE49-F238E27FC236}">
                <a16:creationId xmlns:a16="http://schemas.microsoft.com/office/drawing/2014/main" id="{24C7633C-1D02-0134-A77A-4F9E2F09F07F}"/>
              </a:ext>
            </a:extLst>
          </p:cNvPr>
          <p:cNvSpPr>
            <a:spLocks noGrp="1"/>
          </p:cNvSpPr>
          <p:nvPr>
            <p:ph type="body" sz="quarter" idx="11" hasCustomPrompt="1"/>
          </p:nvPr>
        </p:nvSpPr>
        <p:spPr>
          <a:xfrm>
            <a:off x="2538413" y="1792288"/>
            <a:ext cx="14225587" cy="490537"/>
          </a:xfrm>
          <a:prstGeom prst="rect">
            <a:avLst/>
          </a:prstGeom>
        </p:spPr>
        <p:txBody>
          <a:bodyPr lIns="0" tIns="0" rIns="0" bIns="0"/>
          <a:lstStyle>
            <a:lvl1pPr marL="0" indent="0">
              <a:spcBef>
                <a:spcPts val="0"/>
              </a:spcBef>
              <a:buNone/>
              <a:defRPr sz="2800">
                <a:latin typeface="+mn-lt"/>
              </a:defRPr>
            </a:lvl1pPr>
            <a:lvl2pPr marL="762000" indent="0">
              <a:buNone/>
              <a:defRPr/>
            </a:lvl2pPr>
            <a:lvl3pPr marL="1206500" indent="0">
              <a:buNone/>
              <a:defRPr/>
            </a:lvl3pPr>
            <a:lvl4pPr marL="1651000" indent="0">
              <a:buNone/>
              <a:defRPr/>
            </a:lvl4pPr>
            <a:lvl5pPr marL="2095500" indent="0">
              <a:buNone/>
              <a:defRPr/>
            </a:lvl5pPr>
          </a:lstStyle>
          <a:p>
            <a:pPr lvl="0"/>
            <a:r>
              <a:rPr lang="en-US"/>
              <a:t>This is topic line</a:t>
            </a:r>
          </a:p>
        </p:txBody>
      </p:sp>
      <p:sp>
        <p:nvSpPr>
          <p:cNvPr id="10" name="Text Placeholder 10">
            <a:extLst>
              <a:ext uri="{FF2B5EF4-FFF2-40B4-BE49-F238E27FC236}">
                <a16:creationId xmlns:a16="http://schemas.microsoft.com/office/drawing/2014/main" id="{639B5BA7-E9E7-9C1E-01B6-6A1468838147}"/>
              </a:ext>
            </a:extLst>
          </p:cNvPr>
          <p:cNvSpPr>
            <a:spLocks noGrp="1"/>
          </p:cNvSpPr>
          <p:nvPr>
            <p:ph type="body" sz="quarter" idx="12" hasCustomPrompt="1"/>
          </p:nvPr>
        </p:nvSpPr>
        <p:spPr>
          <a:xfrm>
            <a:off x="2538413" y="2533650"/>
            <a:ext cx="16768762" cy="1647182"/>
          </a:xfrm>
          <a:prstGeom prst="rect">
            <a:avLst/>
          </a:prstGeom>
        </p:spPr>
        <p:txBody>
          <a:bodyPr wrap="square" lIns="0" tIns="0" rIns="0" bIns="0" anchor="t">
            <a:spAutoFit/>
          </a:bodyPr>
          <a:lstStyle>
            <a:lvl1pPr marL="0" indent="0">
              <a:lnSpc>
                <a:spcPts val="6400"/>
              </a:lnSpc>
              <a:spcBef>
                <a:spcPts val="0"/>
              </a:spcBef>
              <a:buNone/>
              <a:defRPr sz="5600" b="1">
                <a:latin typeface="+mj-lt"/>
              </a:defRPr>
            </a:lvl1pPr>
            <a:lvl2pPr marL="762000" indent="0">
              <a:buNone/>
              <a:defRPr/>
            </a:lvl2pPr>
            <a:lvl3pPr marL="1206500" indent="0">
              <a:buNone/>
              <a:defRPr/>
            </a:lvl3pPr>
            <a:lvl4pPr marL="1651000" indent="0">
              <a:buNone/>
              <a:defRPr/>
            </a:lvl4pPr>
            <a:lvl5pPr marL="2095500" indent="0">
              <a:buNone/>
              <a:defRPr/>
            </a:lvl5pPr>
          </a:lstStyle>
          <a:p>
            <a:pPr lvl="0"/>
            <a:r>
              <a:rPr lang="en-US"/>
              <a:t>This is first topic lorem ipsum dolor sit </a:t>
            </a:r>
            <a:r>
              <a:rPr lang="en-US" err="1"/>
              <a:t>amet</a:t>
            </a:r>
            <a:r>
              <a:rPr lang="en-US"/>
              <a:t>, </a:t>
            </a:r>
            <a:r>
              <a:rPr lang="en-US" err="1"/>
              <a:t>adipiscing</a:t>
            </a:r>
            <a:endParaRPr lang="en-US"/>
          </a:p>
        </p:txBody>
      </p:sp>
      <p:sp>
        <p:nvSpPr>
          <p:cNvPr id="12" name="Text Placeholder 10">
            <a:extLst>
              <a:ext uri="{FF2B5EF4-FFF2-40B4-BE49-F238E27FC236}">
                <a16:creationId xmlns:a16="http://schemas.microsoft.com/office/drawing/2014/main" id="{8F61DC2A-29DE-4995-CF3C-9980B300FE42}"/>
              </a:ext>
            </a:extLst>
          </p:cNvPr>
          <p:cNvSpPr>
            <a:spLocks noGrp="1"/>
          </p:cNvSpPr>
          <p:nvPr>
            <p:ph type="body" sz="quarter" idx="13" hasCustomPrompt="1"/>
          </p:nvPr>
        </p:nvSpPr>
        <p:spPr>
          <a:xfrm>
            <a:off x="2538413" y="4721225"/>
            <a:ext cx="16768762" cy="3362715"/>
          </a:xfrm>
          <a:prstGeom prst="rect">
            <a:avLst/>
          </a:prstGeom>
        </p:spPr>
        <p:txBody>
          <a:bodyPr wrap="square" lIns="0" tIns="0" rIns="0" bIns="0" anchor="t">
            <a:spAutoFit/>
          </a:bodyPr>
          <a:lstStyle>
            <a:lvl1pPr marL="583200" indent="-457200">
              <a:lnSpc>
                <a:spcPts val="4000"/>
              </a:lnSpc>
              <a:spcBef>
                <a:spcPts val="1600"/>
              </a:spcBef>
              <a:buSzPct val="100000"/>
              <a:buFont typeface="Wingdings" panose="05000000000000000000" pitchFamily="2" charset="2"/>
              <a:buChar char="§"/>
              <a:defRPr sz="2800">
                <a:latin typeface="+mn-lt"/>
              </a:defRPr>
            </a:lvl1pPr>
            <a:lvl2pPr marL="762000" indent="0">
              <a:buNone/>
              <a:defRPr/>
            </a:lvl2pPr>
            <a:lvl3pPr marL="1206500" indent="0">
              <a:buNone/>
              <a:defRPr/>
            </a:lvl3pPr>
            <a:lvl4pPr marL="1651000" indent="0">
              <a:buNone/>
              <a:defRPr/>
            </a:lvl4pPr>
            <a:lvl5pPr marL="2095500" indent="0">
              <a:buNone/>
              <a:defRPr/>
            </a:lvl5pPr>
          </a:lstStyle>
          <a:p>
            <a:pPr lvl="0"/>
            <a:r>
              <a:rPr lang="en-US"/>
              <a:t>This is bullet list lorem ipsum dolor sit </a:t>
            </a:r>
            <a:r>
              <a:rPr lang="en-US" err="1"/>
              <a:t>amet</a:t>
            </a:r>
            <a:r>
              <a:rPr lang="en-US"/>
              <a:t>, </a:t>
            </a:r>
            <a:r>
              <a:rPr lang="en-US" err="1"/>
              <a:t>consectetur</a:t>
            </a:r>
            <a:r>
              <a:rPr lang="en-US"/>
              <a:t> </a:t>
            </a:r>
            <a:r>
              <a:rPr lang="en-US" err="1"/>
              <a:t>adipiscing</a:t>
            </a:r>
            <a:r>
              <a:rPr lang="en-US"/>
              <a:t> </a:t>
            </a:r>
            <a:r>
              <a:rPr lang="en-US" err="1"/>
              <a:t>elit</a:t>
            </a:r>
            <a:endParaRPr lang="en-US"/>
          </a:p>
          <a:p>
            <a:pPr lvl="0"/>
            <a:r>
              <a:rPr lang="en-US"/>
              <a:t>This is bullet list </a:t>
            </a:r>
            <a:r>
              <a:rPr lang="en-US" err="1"/>
              <a:t>praesent</a:t>
            </a:r>
            <a:r>
              <a:rPr lang="en-US"/>
              <a:t> </a:t>
            </a:r>
            <a:r>
              <a:rPr lang="en-US" err="1"/>
              <a:t>elementum</a:t>
            </a:r>
            <a:r>
              <a:rPr lang="en-US"/>
              <a:t> </a:t>
            </a:r>
            <a:r>
              <a:rPr lang="en-US" err="1"/>
              <a:t>facilisis</a:t>
            </a:r>
            <a:r>
              <a:rPr lang="en-US"/>
              <a:t> </a:t>
            </a:r>
            <a:r>
              <a:rPr lang="en-US" err="1"/>
              <a:t>leo</a:t>
            </a:r>
            <a:r>
              <a:rPr lang="en-US"/>
              <a:t>. </a:t>
            </a:r>
            <a:r>
              <a:rPr lang="en-US" err="1"/>
              <a:t>Nulla</a:t>
            </a:r>
            <a:r>
              <a:rPr lang="en-US"/>
              <a:t> pharetra diam</a:t>
            </a:r>
          </a:p>
          <a:p>
            <a:pPr lvl="0"/>
            <a:r>
              <a:rPr lang="en-US" err="1"/>
              <a:t>placerat</a:t>
            </a:r>
            <a:r>
              <a:rPr lang="en-US"/>
              <a:t> vestibulum This is bullet list </a:t>
            </a:r>
            <a:r>
              <a:rPr lang="en-US" err="1"/>
              <a:t>eget</a:t>
            </a:r>
            <a:r>
              <a:rPr lang="en-US"/>
              <a:t> </a:t>
            </a:r>
            <a:r>
              <a:rPr lang="en-US" err="1"/>
              <a:t>nunc</a:t>
            </a:r>
            <a:r>
              <a:rPr lang="en-US"/>
              <a:t> </a:t>
            </a:r>
            <a:r>
              <a:rPr lang="en-US" err="1"/>
              <a:t>scelerisque</a:t>
            </a:r>
            <a:r>
              <a:rPr lang="en-US"/>
              <a:t> </a:t>
            </a:r>
            <a:r>
              <a:rPr lang="en-US" err="1"/>
              <a:t>viverra</a:t>
            </a:r>
            <a:r>
              <a:rPr lang="en-US"/>
              <a:t> </a:t>
            </a:r>
            <a:r>
              <a:rPr lang="en-US" err="1"/>
              <a:t>mauris</a:t>
            </a:r>
            <a:r>
              <a:rPr lang="en-US"/>
              <a:t> in</a:t>
            </a:r>
          </a:p>
          <a:p>
            <a:pPr lvl="0"/>
            <a:r>
              <a:rPr lang="en-US"/>
              <a:t>This is bullet list </a:t>
            </a:r>
            <a:r>
              <a:rPr lang="en-US" err="1"/>
              <a:t>morbi</a:t>
            </a:r>
            <a:r>
              <a:rPr lang="en-US"/>
              <a:t> </a:t>
            </a:r>
            <a:r>
              <a:rPr lang="en-US" err="1"/>
              <a:t>tincidunt</a:t>
            </a:r>
            <a:r>
              <a:rPr lang="en-US"/>
              <a:t> </a:t>
            </a:r>
            <a:r>
              <a:rPr lang="en-US" err="1"/>
              <a:t>augue</a:t>
            </a:r>
            <a:r>
              <a:rPr lang="en-US"/>
              <a:t> </a:t>
            </a:r>
            <a:r>
              <a:rPr lang="en-US" err="1"/>
              <a:t>interdum</a:t>
            </a:r>
            <a:r>
              <a:rPr lang="en-US"/>
              <a:t> </a:t>
            </a:r>
            <a:r>
              <a:rPr lang="en-US" err="1"/>
              <a:t>velit</a:t>
            </a:r>
            <a:r>
              <a:rPr lang="en-US"/>
              <a:t> </a:t>
            </a:r>
            <a:r>
              <a:rPr lang="en-US" err="1"/>
              <a:t>euismod</a:t>
            </a:r>
            <a:endParaRPr lang="en-US"/>
          </a:p>
          <a:p>
            <a:pPr lvl="0"/>
            <a:r>
              <a:rPr lang="en-US"/>
              <a:t>This is bullet list </a:t>
            </a:r>
            <a:r>
              <a:rPr lang="en-US" err="1"/>
              <a:t>adipiscing</a:t>
            </a:r>
            <a:r>
              <a:rPr lang="en-US"/>
              <a:t> </a:t>
            </a:r>
            <a:r>
              <a:rPr lang="en-US" err="1"/>
              <a:t>tristique</a:t>
            </a:r>
            <a:r>
              <a:rPr lang="en-US"/>
              <a:t> </a:t>
            </a:r>
            <a:r>
              <a:rPr lang="en-US" err="1"/>
              <a:t>risus</a:t>
            </a:r>
            <a:r>
              <a:rPr lang="en-US"/>
              <a:t> </a:t>
            </a:r>
            <a:r>
              <a:rPr lang="en-US" err="1"/>
              <a:t>nec</a:t>
            </a:r>
            <a:r>
              <a:rPr lang="en-US"/>
              <a:t> </a:t>
            </a:r>
            <a:r>
              <a:rPr lang="en-US" err="1"/>
              <a:t>feugiat</a:t>
            </a:r>
            <a:endParaRPr lang="en-US"/>
          </a:p>
        </p:txBody>
      </p:sp>
    </p:spTree>
    <p:extLst>
      <p:ext uri="{BB962C8B-B14F-4D97-AF65-F5344CB8AC3E}">
        <p14:creationId xmlns:p14="http://schemas.microsoft.com/office/powerpoint/2010/main" val="3466106811"/>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627152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C7DA3B8-F5EF-BC46-0712-64BFBA4ECC34}"/>
              </a:ext>
            </a:extLst>
          </p:cNvPr>
          <p:cNvSpPr>
            <a:spLocks noGrp="1"/>
          </p:cNvSpPr>
          <p:nvPr>
            <p:ph type="body" idx="1"/>
          </p:nvPr>
        </p:nvSpPr>
        <p:spPr>
          <a:xfrm>
            <a:off x="1676400" y="3651250"/>
            <a:ext cx="21031200" cy="8702675"/>
          </a:xfrm>
          <a:prstGeom prst="rect">
            <a:avLst/>
          </a:prstGeom>
        </p:spPr>
        <p:txBody>
          <a:bodyPr vert="horz" lIns="0" tIns="0" rIns="0" bIns="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3" name="Title Placeholder 2">
            <a:extLst>
              <a:ext uri="{FF2B5EF4-FFF2-40B4-BE49-F238E27FC236}">
                <a16:creationId xmlns:a16="http://schemas.microsoft.com/office/drawing/2014/main" id="{CF6764F9-7290-2AA7-6B07-465ED4359636}"/>
              </a:ext>
            </a:extLst>
          </p:cNvPr>
          <p:cNvSpPr>
            <a:spLocks noGrp="1"/>
          </p:cNvSpPr>
          <p:nvPr>
            <p:ph type="title"/>
          </p:nvPr>
        </p:nvSpPr>
        <p:spPr>
          <a:xfrm>
            <a:off x="1676400" y="730250"/>
            <a:ext cx="21031200" cy="2651125"/>
          </a:xfrm>
          <a:prstGeom prst="rect">
            <a:avLst/>
          </a:prstGeom>
        </p:spPr>
        <p:txBody>
          <a:bodyPr vert="horz" lIns="0" tIns="0" rIns="0" bIns="0" rtlCol="0" anchor="ctr">
            <a:normAutofit/>
          </a:bodyPr>
          <a:lstStyle/>
          <a:p>
            <a:r>
              <a:rPr lang="de-DE"/>
              <a:t>Mastertitelformat bearbeiten</a:t>
            </a:r>
            <a:endParaRPr lang="en-US"/>
          </a:p>
        </p:txBody>
      </p:sp>
    </p:spTree>
  </p:cSld>
  <p:clrMap bg1="dk1" tx1="lt1" bg2="dk2" tx2="lt2" accent1="accent1" accent2="accent2" accent3="accent3" accent4="accent4" accent5="accent5" accent6="accent6" hlink="hlink" folHlink="folHlink"/>
  <p:sldLayoutIdLst>
    <p:sldLayoutId id="2147483666" r:id="rId1"/>
    <p:sldLayoutId id="2147483667" r:id="rId2"/>
    <p:sldLayoutId id="2147483668" r:id="rId3"/>
    <p:sldLayoutId id="2147483675" r:id="rId4"/>
    <p:sldLayoutId id="2147483676" r:id="rId5"/>
    <p:sldLayoutId id="2147483677" r:id="rId6"/>
    <p:sldLayoutId id="2147483679" r:id="rId7"/>
    <p:sldLayoutId id="2147483680" r:id="rId8"/>
  </p:sldLayoutIdLst>
  <p:transition spd="med"/>
  <p:txStyles>
    <p:titleStyle>
      <a:lvl1pPr algn="ctr" defTabSz="787400" rtl="0" eaLnBrk="1" fontAlgn="base" hangingPunct="1">
        <a:spcBef>
          <a:spcPct val="0"/>
        </a:spcBef>
        <a:spcAft>
          <a:spcPct val="0"/>
        </a:spcAft>
        <a:defRPr sz="11200">
          <a:solidFill>
            <a:srgbClr val="000000"/>
          </a:solidFill>
          <a:latin typeface="+mj-lt"/>
          <a:ea typeface="Gill Sans"/>
          <a:cs typeface="Gill Sans"/>
          <a:sym typeface="Gill Sans"/>
        </a:defRPr>
      </a:lvl1pPr>
      <a:lvl2pPr algn="ctr" defTabSz="787400" rtl="0" eaLnBrk="1" fontAlgn="base" hangingPunct="1">
        <a:spcBef>
          <a:spcPct val="0"/>
        </a:spcBef>
        <a:spcAft>
          <a:spcPct val="0"/>
        </a:spcAft>
        <a:defRPr sz="11200">
          <a:solidFill>
            <a:srgbClr val="000000"/>
          </a:solidFill>
          <a:latin typeface="Gill Sans"/>
          <a:ea typeface="Gill Sans"/>
          <a:cs typeface="Gill Sans"/>
          <a:sym typeface="Gill Sans"/>
        </a:defRPr>
      </a:lvl2pPr>
      <a:lvl3pPr algn="ctr" defTabSz="787400" rtl="0" eaLnBrk="1" fontAlgn="base" hangingPunct="1">
        <a:spcBef>
          <a:spcPct val="0"/>
        </a:spcBef>
        <a:spcAft>
          <a:spcPct val="0"/>
        </a:spcAft>
        <a:defRPr sz="11200">
          <a:solidFill>
            <a:srgbClr val="000000"/>
          </a:solidFill>
          <a:latin typeface="Gill Sans"/>
          <a:ea typeface="Gill Sans"/>
          <a:cs typeface="Gill Sans"/>
          <a:sym typeface="Gill Sans"/>
        </a:defRPr>
      </a:lvl3pPr>
      <a:lvl4pPr algn="ctr" defTabSz="787400" rtl="0" eaLnBrk="1" fontAlgn="base" hangingPunct="1">
        <a:spcBef>
          <a:spcPct val="0"/>
        </a:spcBef>
        <a:spcAft>
          <a:spcPct val="0"/>
        </a:spcAft>
        <a:defRPr sz="11200">
          <a:solidFill>
            <a:srgbClr val="000000"/>
          </a:solidFill>
          <a:latin typeface="Gill Sans"/>
          <a:ea typeface="Gill Sans"/>
          <a:cs typeface="Gill Sans"/>
          <a:sym typeface="Gill Sans"/>
        </a:defRPr>
      </a:lvl4pPr>
      <a:lvl5pPr algn="ctr" defTabSz="787400" rtl="0" eaLnBrk="1" fontAlgn="base" hangingPunct="1">
        <a:spcBef>
          <a:spcPct val="0"/>
        </a:spcBef>
        <a:spcAft>
          <a:spcPct val="0"/>
        </a:spcAft>
        <a:defRPr sz="11200">
          <a:solidFill>
            <a:srgbClr val="000000"/>
          </a:solidFill>
          <a:latin typeface="Gill Sans"/>
          <a:ea typeface="Gill Sans"/>
          <a:cs typeface="Gill Sans"/>
          <a:sym typeface="Gill Sans"/>
        </a:defRPr>
      </a:lvl5pPr>
      <a:lvl6pPr marL="0" marR="0" indent="1143000" algn="ctr" defTabSz="788669" eaLnBrk="1" latinLnBrk="0" hangingPunct="1">
        <a:lnSpc>
          <a:spcPct val="100000"/>
        </a:lnSpc>
        <a:spcBef>
          <a:spcPts val="0"/>
        </a:spcBef>
        <a:spcAft>
          <a:spcPts val="0"/>
        </a:spcAft>
        <a:buClrTx/>
        <a:buSzTx/>
        <a:buFontTx/>
        <a:buNone/>
        <a:tabLst/>
        <a:defRPr sz="11200" b="0" i="0" u="none" strike="noStrike" cap="none" spc="0" baseline="0">
          <a:solidFill>
            <a:srgbClr val="000000"/>
          </a:solidFill>
          <a:uFillTx/>
          <a:latin typeface="Gill Sans"/>
          <a:ea typeface="Gill Sans"/>
          <a:cs typeface="Gill Sans"/>
          <a:sym typeface="Gill Sans"/>
        </a:defRPr>
      </a:lvl6pPr>
      <a:lvl7pPr marL="0" marR="0" indent="1371600" algn="ctr" defTabSz="788669" eaLnBrk="1" latinLnBrk="0" hangingPunct="1">
        <a:lnSpc>
          <a:spcPct val="100000"/>
        </a:lnSpc>
        <a:spcBef>
          <a:spcPts val="0"/>
        </a:spcBef>
        <a:spcAft>
          <a:spcPts val="0"/>
        </a:spcAft>
        <a:buClrTx/>
        <a:buSzTx/>
        <a:buFontTx/>
        <a:buNone/>
        <a:tabLst/>
        <a:defRPr sz="11200" b="0" i="0" u="none" strike="noStrike" cap="none" spc="0" baseline="0">
          <a:solidFill>
            <a:srgbClr val="000000"/>
          </a:solidFill>
          <a:uFillTx/>
          <a:latin typeface="Gill Sans"/>
          <a:ea typeface="Gill Sans"/>
          <a:cs typeface="Gill Sans"/>
          <a:sym typeface="Gill Sans"/>
        </a:defRPr>
      </a:lvl7pPr>
      <a:lvl8pPr marL="0" marR="0" indent="1600200" algn="ctr" defTabSz="788669" eaLnBrk="1" latinLnBrk="0" hangingPunct="1">
        <a:lnSpc>
          <a:spcPct val="100000"/>
        </a:lnSpc>
        <a:spcBef>
          <a:spcPts val="0"/>
        </a:spcBef>
        <a:spcAft>
          <a:spcPts val="0"/>
        </a:spcAft>
        <a:buClrTx/>
        <a:buSzTx/>
        <a:buFontTx/>
        <a:buNone/>
        <a:tabLst/>
        <a:defRPr sz="11200" b="0" i="0" u="none" strike="noStrike" cap="none" spc="0" baseline="0">
          <a:solidFill>
            <a:srgbClr val="000000"/>
          </a:solidFill>
          <a:uFillTx/>
          <a:latin typeface="Gill Sans"/>
          <a:ea typeface="Gill Sans"/>
          <a:cs typeface="Gill Sans"/>
          <a:sym typeface="Gill Sans"/>
        </a:defRPr>
      </a:lvl8pPr>
      <a:lvl9pPr marL="0" marR="0" indent="1828800" algn="ctr" defTabSz="788669" eaLnBrk="1" latinLnBrk="0" hangingPunct="1">
        <a:lnSpc>
          <a:spcPct val="100000"/>
        </a:lnSpc>
        <a:spcBef>
          <a:spcPts val="0"/>
        </a:spcBef>
        <a:spcAft>
          <a:spcPts val="0"/>
        </a:spcAft>
        <a:buClrTx/>
        <a:buSzTx/>
        <a:buFontTx/>
        <a:buNone/>
        <a:tabLst/>
        <a:defRPr sz="11200" b="0" i="0" u="none" strike="noStrike" cap="none" spc="0" baseline="0">
          <a:solidFill>
            <a:srgbClr val="000000"/>
          </a:solidFill>
          <a:uFillTx/>
          <a:latin typeface="Gill Sans"/>
          <a:ea typeface="Gill Sans"/>
          <a:cs typeface="Gill Sans"/>
          <a:sym typeface="Gill Sans"/>
        </a:defRPr>
      </a:lvl9pPr>
    </p:titleStyle>
    <p:bodyStyle>
      <a:lvl1pPr marL="1079500" indent="-762000" algn="l" defTabSz="787400" rtl="0" eaLnBrk="1" fontAlgn="base" hangingPunct="1">
        <a:spcBef>
          <a:spcPts val="2400"/>
        </a:spcBef>
        <a:spcAft>
          <a:spcPct val="0"/>
        </a:spcAft>
        <a:buSzPct val="100000"/>
        <a:buFont typeface="Wingdings" panose="05000000000000000000" pitchFamily="2" charset="2"/>
        <a:buChar char="§"/>
        <a:defRPr sz="5600">
          <a:solidFill>
            <a:srgbClr val="000000"/>
          </a:solidFill>
          <a:latin typeface="+mn-lt"/>
          <a:ea typeface="Gill Sans"/>
          <a:cs typeface="Gill Sans"/>
          <a:sym typeface="Gill Sans"/>
        </a:defRPr>
      </a:lvl1pPr>
      <a:lvl2pPr marL="1524000" indent="-762000" algn="l" defTabSz="787400" rtl="0" eaLnBrk="1" fontAlgn="base" hangingPunct="1">
        <a:spcBef>
          <a:spcPts val="2400"/>
        </a:spcBef>
        <a:spcAft>
          <a:spcPct val="0"/>
        </a:spcAft>
        <a:buSzPct val="100000"/>
        <a:buFont typeface="Wingdings" panose="05000000000000000000" pitchFamily="2" charset="2"/>
        <a:buChar char="§"/>
        <a:defRPr sz="5600">
          <a:solidFill>
            <a:srgbClr val="000000"/>
          </a:solidFill>
          <a:latin typeface="+mn-lt"/>
          <a:ea typeface="Gill Sans"/>
          <a:cs typeface="Gill Sans"/>
          <a:sym typeface="Gill Sans"/>
        </a:defRPr>
      </a:lvl2pPr>
      <a:lvl3pPr marL="1968500" indent="-762000" algn="l" defTabSz="787400" rtl="0" eaLnBrk="1" fontAlgn="base" hangingPunct="1">
        <a:spcBef>
          <a:spcPts val="2400"/>
        </a:spcBef>
        <a:spcAft>
          <a:spcPct val="0"/>
        </a:spcAft>
        <a:buSzPct val="100000"/>
        <a:buFont typeface="Wingdings" panose="05000000000000000000" pitchFamily="2" charset="2"/>
        <a:buChar char="§"/>
        <a:defRPr sz="5600">
          <a:solidFill>
            <a:srgbClr val="000000"/>
          </a:solidFill>
          <a:latin typeface="+mn-lt"/>
          <a:ea typeface="Gill Sans"/>
          <a:cs typeface="Gill Sans"/>
          <a:sym typeface="Gill Sans"/>
        </a:defRPr>
      </a:lvl3pPr>
      <a:lvl4pPr marL="2413000" indent="-762000" algn="l" defTabSz="787400" rtl="0" eaLnBrk="1" fontAlgn="base" hangingPunct="1">
        <a:spcBef>
          <a:spcPts val="2400"/>
        </a:spcBef>
        <a:spcAft>
          <a:spcPct val="0"/>
        </a:spcAft>
        <a:buSzPct val="100000"/>
        <a:buFont typeface="Wingdings" panose="05000000000000000000" pitchFamily="2" charset="2"/>
        <a:buChar char="§"/>
        <a:defRPr sz="5600">
          <a:solidFill>
            <a:srgbClr val="000000"/>
          </a:solidFill>
          <a:latin typeface="+mn-lt"/>
          <a:ea typeface="Gill Sans"/>
          <a:cs typeface="Gill Sans"/>
          <a:sym typeface="Gill Sans"/>
        </a:defRPr>
      </a:lvl4pPr>
      <a:lvl5pPr marL="2857500" indent="-762000" algn="l" defTabSz="787400" rtl="0" eaLnBrk="1" fontAlgn="base" hangingPunct="1">
        <a:spcBef>
          <a:spcPts val="2400"/>
        </a:spcBef>
        <a:spcAft>
          <a:spcPct val="0"/>
        </a:spcAft>
        <a:buSzPct val="100000"/>
        <a:buFont typeface="Wingdings" panose="05000000000000000000" pitchFamily="2" charset="2"/>
        <a:buChar char="§"/>
        <a:defRPr sz="5600">
          <a:solidFill>
            <a:srgbClr val="000000"/>
          </a:solidFill>
          <a:latin typeface="+mn-lt"/>
          <a:ea typeface="Gill Sans"/>
          <a:cs typeface="Gill Sans"/>
          <a:sym typeface="Gill Sans"/>
        </a:defRPr>
      </a:lvl5pPr>
      <a:lvl6pPr marL="3213100" marR="0" indent="-762000" algn="l" defTabSz="788669" eaLnBrk="1" latinLnBrk="0" hangingPunct="1">
        <a:lnSpc>
          <a:spcPct val="100000"/>
        </a:lnSpc>
        <a:spcBef>
          <a:spcPts val="3200"/>
        </a:spcBef>
        <a:spcAft>
          <a:spcPts val="0"/>
        </a:spcAft>
        <a:buClrTx/>
        <a:buSzPct val="171000"/>
        <a:buFontTx/>
        <a:buChar char="•"/>
        <a:tabLst/>
        <a:defRPr sz="5600" b="0" i="0" u="none" strike="noStrike" cap="none" spc="0" baseline="0">
          <a:solidFill>
            <a:srgbClr val="000000"/>
          </a:solidFill>
          <a:uFillTx/>
          <a:latin typeface="Gill Sans"/>
          <a:ea typeface="Gill Sans"/>
          <a:cs typeface="Gill Sans"/>
          <a:sym typeface="Gill Sans"/>
        </a:defRPr>
      </a:lvl6pPr>
      <a:lvl7pPr marL="3568700" marR="0" indent="-762000" algn="l" defTabSz="788669" eaLnBrk="1" latinLnBrk="0" hangingPunct="1">
        <a:lnSpc>
          <a:spcPct val="100000"/>
        </a:lnSpc>
        <a:spcBef>
          <a:spcPts val="3200"/>
        </a:spcBef>
        <a:spcAft>
          <a:spcPts val="0"/>
        </a:spcAft>
        <a:buClrTx/>
        <a:buSzPct val="171000"/>
        <a:buFontTx/>
        <a:buChar char="•"/>
        <a:tabLst/>
        <a:defRPr sz="5600" b="0" i="0" u="none" strike="noStrike" cap="none" spc="0" baseline="0">
          <a:solidFill>
            <a:srgbClr val="000000"/>
          </a:solidFill>
          <a:uFillTx/>
          <a:latin typeface="Gill Sans"/>
          <a:ea typeface="Gill Sans"/>
          <a:cs typeface="Gill Sans"/>
          <a:sym typeface="Gill Sans"/>
        </a:defRPr>
      </a:lvl7pPr>
      <a:lvl8pPr marL="3924300" marR="0" indent="-762000" algn="l" defTabSz="788669" eaLnBrk="1" latinLnBrk="0" hangingPunct="1">
        <a:lnSpc>
          <a:spcPct val="100000"/>
        </a:lnSpc>
        <a:spcBef>
          <a:spcPts val="3200"/>
        </a:spcBef>
        <a:spcAft>
          <a:spcPts val="0"/>
        </a:spcAft>
        <a:buClrTx/>
        <a:buSzPct val="171000"/>
        <a:buFontTx/>
        <a:buChar char="•"/>
        <a:tabLst/>
        <a:defRPr sz="5600" b="0" i="0" u="none" strike="noStrike" cap="none" spc="0" baseline="0">
          <a:solidFill>
            <a:srgbClr val="000000"/>
          </a:solidFill>
          <a:uFillTx/>
          <a:latin typeface="Gill Sans"/>
          <a:ea typeface="Gill Sans"/>
          <a:cs typeface="Gill Sans"/>
          <a:sym typeface="Gill Sans"/>
        </a:defRPr>
      </a:lvl8pPr>
      <a:lvl9pPr marL="4279900" marR="0" indent="-762000" algn="l" defTabSz="788669" eaLnBrk="1" latinLnBrk="0" hangingPunct="1">
        <a:lnSpc>
          <a:spcPct val="100000"/>
        </a:lnSpc>
        <a:spcBef>
          <a:spcPts val="3200"/>
        </a:spcBef>
        <a:spcAft>
          <a:spcPts val="0"/>
        </a:spcAft>
        <a:buClrTx/>
        <a:buSzPct val="171000"/>
        <a:buFontTx/>
        <a:buChar char="•"/>
        <a:tabLst/>
        <a:defRPr sz="5600" b="0" i="0" u="none" strike="noStrike" cap="none" spc="0" baseline="0">
          <a:solidFill>
            <a:srgbClr val="000000"/>
          </a:solidFill>
          <a:uFillTx/>
          <a:latin typeface="Gill Sans"/>
          <a:ea typeface="Gill Sans"/>
          <a:cs typeface="Gill Sans"/>
          <a:sym typeface="Gill Sans"/>
        </a:defRPr>
      </a:lvl9pPr>
    </p:bodyStyle>
    <p:otherStyle>
      <a:lvl1pPr marL="0" marR="0" indent="0" algn="r" defTabSz="788669" rtl="0" eaLnBrk="1" latinLnBrk="0" hangingPunct="1">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Proxima Nova"/>
        </a:defRPr>
      </a:lvl1pPr>
      <a:lvl2pPr marL="0" marR="0" indent="228600" algn="r" defTabSz="788669" rtl="0" eaLnBrk="1" latinLnBrk="0" hangingPunct="1">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Proxima Nova"/>
        </a:defRPr>
      </a:lvl2pPr>
      <a:lvl3pPr marL="0" marR="0" indent="457200" algn="r" defTabSz="788669" rtl="0" eaLnBrk="1" latinLnBrk="0" hangingPunct="1">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Proxima Nova"/>
        </a:defRPr>
      </a:lvl3pPr>
      <a:lvl4pPr marL="0" marR="0" indent="685800" algn="r" defTabSz="788669" rtl="0" eaLnBrk="1" latinLnBrk="0" hangingPunct="1">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Proxima Nova"/>
        </a:defRPr>
      </a:lvl4pPr>
      <a:lvl5pPr marL="0" marR="0" indent="914400" algn="r" defTabSz="788669" rtl="0" eaLnBrk="1" latinLnBrk="0" hangingPunct="1">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Proxima Nova"/>
        </a:defRPr>
      </a:lvl5pPr>
      <a:lvl6pPr marL="0" marR="0" indent="1143000" algn="r" defTabSz="788669" rtl="0" eaLnBrk="1" latinLnBrk="0" hangingPunct="1">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Proxima Nova"/>
        </a:defRPr>
      </a:lvl6pPr>
      <a:lvl7pPr marL="0" marR="0" indent="1371600" algn="r" defTabSz="788669" rtl="0" eaLnBrk="1" latinLnBrk="0" hangingPunct="1">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Proxima Nova"/>
        </a:defRPr>
      </a:lvl7pPr>
      <a:lvl8pPr marL="0" marR="0" indent="1600200" algn="r" defTabSz="788669" rtl="0" eaLnBrk="1" latinLnBrk="0" hangingPunct="1">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Proxima Nova"/>
        </a:defRPr>
      </a:lvl8pPr>
      <a:lvl9pPr marL="0" marR="0" indent="1828800" algn="r" defTabSz="788669" rtl="0" eaLnBrk="1" latinLnBrk="0" hangingPunct="1">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Proxima Nova"/>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9.png"/><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11.png"/><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11.png"/><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image" Target="../media/image11.png"/><Relationship Id="rId4" Type="http://schemas.openxmlformats.org/officeDocument/2006/relationships/image" Target="../media/image8.jpeg"/></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11.png"/><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13.svg"/><Relationship Id="rId5" Type="http://schemas.openxmlformats.org/officeDocument/2006/relationships/image" Target="../media/image11.pn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image" Target="../media/image11.pn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11.pn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11.pn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11.pn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11.png"/><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24384000" cy="13716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629" b="-13814"/>
            </a:stretch>
          </a:blipFill>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de-DE" sz="3200"/>
          </a:p>
        </p:txBody>
      </p:sp>
      <p:grpSp>
        <p:nvGrpSpPr>
          <p:cNvPr id="3" name="Group 3"/>
          <p:cNvGrpSpPr/>
          <p:nvPr/>
        </p:nvGrpSpPr>
        <p:grpSpPr>
          <a:xfrm rot="1851829">
            <a:off x="-2254649" y="11422349"/>
            <a:ext cx="18299916" cy="1829992"/>
            <a:chOff x="0" y="0"/>
            <a:chExt cx="15849600" cy="1584960"/>
          </a:xfrm>
        </p:grpSpPr>
        <p:sp>
          <p:nvSpPr>
            <p:cNvPr id="4" name="Freeform 4"/>
            <p:cNvSpPr/>
            <p:nvPr/>
          </p:nvSpPr>
          <p:spPr>
            <a:xfrm>
              <a:off x="0" y="0"/>
              <a:ext cx="15849600" cy="1584960"/>
            </a:xfrm>
            <a:custGeom>
              <a:avLst/>
              <a:gdLst/>
              <a:ahLst/>
              <a:cxnLst/>
              <a:rect l="l" t="t" r="r" b="b"/>
              <a:pathLst>
                <a:path w="15849600" h="1584960">
                  <a:moveTo>
                    <a:pt x="0" y="0"/>
                  </a:moveTo>
                  <a:lnTo>
                    <a:pt x="15849600" y="0"/>
                  </a:lnTo>
                  <a:lnTo>
                    <a:pt x="15849600" y="1584960"/>
                  </a:lnTo>
                  <a:lnTo>
                    <a:pt x="0" y="1584960"/>
                  </a:lnTo>
                  <a:close/>
                </a:path>
              </a:pathLst>
            </a:custGeom>
            <a:solidFill>
              <a:srgbClr val="F7941D"/>
            </a:solidFill>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de-DE" sz="3200"/>
            </a:p>
          </p:txBody>
        </p:sp>
      </p:grpSp>
      <p:grpSp>
        <p:nvGrpSpPr>
          <p:cNvPr id="5" name="Group 5"/>
          <p:cNvGrpSpPr/>
          <p:nvPr/>
        </p:nvGrpSpPr>
        <p:grpSpPr>
          <a:xfrm rot="21120000">
            <a:off x="-492433" y="11072084"/>
            <a:ext cx="25368868" cy="1630856"/>
            <a:chOff x="0" y="0"/>
            <a:chExt cx="17068800" cy="1097280"/>
          </a:xfrm>
        </p:grpSpPr>
        <p:sp>
          <p:nvSpPr>
            <p:cNvPr id="6" name="Freeform 6"/>
            <p:cNvSpPr/>
            <p:nvPr/>
          </p:nvSpPr>
          <p:spPr>
            <a:xfrm>
              <a:off x="0" y="0"/>
              <a:ext cx="17068800" cy="1097280"/>
            </a:xfrm>
            <a:custGeom>
              <a:avLst/>
              <a:gdLst/>
              <a:ahLst/>
              <a:cxnLst/>
              <a:rect l="l" t="t" r="r" b="b"/>
              <a:pathLst>
                <a:path w="17068800" h="1097280">
                  <a:moveTo>
                    <a:pt x="0" y="0"/>
                  </a:moveTo>
                  <a:lnTo>
                    <a:pt x="17068800" y="0"/>
                  </a:lnTo>
                  <a:lnTo>
                    <a:pt x="17068800" y="1097280"/>
                  </a:lnTo>
                  <a:lnTo>
                    <a:pt x="0" y="1097280"/>
                  </a:lnTo>
                  <a:close/>
                </a:path>
              </a:pathLst>
            </a:custGeom>
            <a:solidFill>
              <a:srgbClr val="6B3FA0">
                <a:alpha val="63922"/>
              </a:srgbClr>
            </a:solidFill>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de-DE" sz="3200"/>
            </a:p>
          </p:txBody>
        </p:sp>
      </p:grpSp>
      <p:grpSp>
        <p:nvGrpSpPr>
          <p:cNvPr id="7" name="Group 7"/>
          <p:cNvGrpSpPr/>
          <p:nvPr/>
        </p:nvGrpSpPr>
        <p:grpSpPr>
          <a:xfrm>
            <a:off x="1371600" y="3470054"/>
            <a:ext cx="17808497" cy="4122430"/>
            <a:chOff x="0" y="0"/>
            <a:chExt cx="20055694" cy="3486461"/>
          </a:xfrm>
        </p:grpSpPr>
        <p:sp>
          <p:nvSpPr>
            <p:cNvPr id="8" name="Freeform 8"/>
            <p:cNvSpPr/>
            <p:nvPr/>
          </p:nvSpPr>
          <p:spPr>
            <a:xfrm>
              <a:off x="0" y="0"/>
              <a:ext cx="15849600" cy="2735291"/>
            </a:xfrm>
            <a:custGeom>
              <a:avLst/>
              <a:gdLst/>
              <a:ahLst/>
              <a:cxnLst/>
              <a:rect l="l" t="t" r="r" b="b"/>
              <a:pathLst>
                <a:path w="15849600" h="2735291">
                  <a:moveTo>
                    <a:pt x="0" y="0"/>
                  </a:moveTo>
                  <a:lnTo>
                    <a:pt x="15849600" y="0"/>
                  </a:lnTo>
                  <a:lnTo>
                    <a:pt x="15849600" y="2735291"/>
                  </a:lnTo>
                  <a:lnTo>
                    <a:pt x="0" y="2735291"/>
                  </a:lnTo>
                  <a:close/>
                </a:path>
              </a:pathLst>
            </a:custGeom>
            <a:blipFill>
              <a:blip r:embed="rId4">
                <a:alphaModFix amt="0"/>
              </a:blip>
              <a:stretch>
                <a:fillRect t="-68332" b="-57478"/>
              </a:stretch>
            </a:blipFill>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de-DE" sz="3200"/>
            </a:p>
          </p:txBody>
        </p:sp>
        <p:sp>
          <p:nvSpPr>
            <p:cNvPr id="9" name="TextBox 9"/>
            <p:cNvSpPr txBox="1"/>
            <p:nvPr/>
          </p:nvSpPr>
          <p:spPr>
            <a:xfrm>
              <a:off x="0" y="722362"/>
              <a:ext cx="20055694" cy="2764099"/>
            </a:xfrm>
            <a:prstGeom prst="rect">
              <a:avLst/>
            </a:prstGeom>
          </p:spPr>
          <p:txBody>
            <a:bodyPr lIns="0" tIns="0" rIns="0" bIns="0"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nSpc>
                  <a:spcPts val="6559"/>
                </a:lnSpc>
              </a:pPr>
              <a:r>
                <a:rPr lang="en-GB" sz="5400">
                  <a:latin typeface="Proxima Nova Bold"/>
                </a:rPr>
                <a:t>One Europe, One Market.</a:t>
              </a:r>
            </a:p>
            <a:p>
              <a:pPr>
                <a:lnSpc>
                  <a:spcPts val="6559"/>
                </a:lnSpc>
              </a:pPr>
              <a:r>
                <a:rPr lang="en-GB" sz="5400">
                  <a:latin typeface="Proxima Nova Bold"/>
                </a:rPr>
                <a:t>An Energy Traders Europe roadmap to</a:t>
              </a:r>
            </a:p>
            <a:p>
              <a:pPr>
                <a:lnSpc>
                  <a:spcPts val="6559"/>
                </a:lnSpc>
              </a:pPr>
              <a:r>
                <a:rPr lang="en-GB" sz="5400">
                  <a:latin typeface="Proxima Nova Bold"/>
                </a:rPr>
                <a:t>complete the Single Market for Energy</a:t>
              </a:r>
            </a:p>
            <a:p>
              <a:pPr>
                <a:lnSpc>
                  <a:spcPts val="6559"/>
                </a:lnSpc>
              </a:pPr>
              <a:r>
                <a:rPr lang="en-GB" sz="5400">
                  <a:latin typeface="Proxima Nova Bold"/>
                </a:rPr>
                <a:t>by 2028.</a:t>
              </a:r>
              <a:endParaRPr lang="en-US" sz="5400">
                <a:latin typeface="Proxima Nova Bold"/>
              </a:endParaRPr>
            </a:p>
          </p:txBody>
        </p:sp>
      </p:grpSp>
      <p:sp>
        <p:nvSpPr>
          <p:cNvPr id="10" name="Freeform 10"/>
          <p:cNvSpPr/>
          <p:nvPr/>
        </p:nvSpPr>
        <p:spPr>
          <a:xfrm>
            <a:off x="9732211" y="5452221"/>
            <a:ext cx="14909547" cy="8812663"/>
          </a:xfrm>
          <a:custGeom>
            <a:avLst/>
            <a:gdLst/>
            <a:ahLst/>
            <a:cxnLst/>
            <a:rect l="l" t="t" r="r" b="b"/>
            <a:pathLst>
              <a:path w="11182160" h="6609497">
                <a:moveTo>
                  <a:pt x="0" y="0"/>
                </a:moveTo>
                <a:lnTo>
                  <a:pt x="11182160" y="0"/>
                </a:lnTo>
                <a:lnTo>
                  <a:pt x="11182160" y="6609497"/>
                </a:lnTo>
                <a:lnTo>
                  <a:pt x="0" y="6609497"/>
                </a:lnTo>
                <a:lnTo>
                  <a:pt x="0" y="0"/>
                </a:lnTo>
                <a:close/>
              </a:path>
            </a:pathLst>
          </a:custGeom>
          <a:blipFill>
            <a:blip r:embed="rId5"/>
            <a:stretch>
              <a:fillRect l="-54179" t="-3225" r="-10723"/>
            </a:stretch>
          </a:blipFill>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de-DE" sz="32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70352E-5A46-2D56-1AC9-BC4D4350B286}"/>
            </a:ext>
          </a:extLst>
        </p:cNvPr>
        <p:cNvGrpSpPr/>
        <p:nvPr/>
      </p:nvGrpSpPr>
      <p:grpSpPr>
        <a:xfrm>
          <a:off x="0" y="0"/>
          <a:ext cx="0" cy="0"/>
          <a:chOff x="0" y="0"/>
          <a:chExt cx="0" cy="0"/>
        </a:xfrm>
      </p:grpSpPr>
      <p:sp>
        <p:nvSpPr>
          <p:cNvPr id="16" name="Freeform 2">
            <a:extLst>
              <a:ext uri="{FF2B5EF4-FFF2-40B4-BE49-F238E27FC236}">
                <a16:creationId xmlns:a16="http://schemas.microsoft.com/office/drawing/2014/main" id="{51206D07-3165-5F63-770D-2C9392C2DEF7}"/>
              </a:ext>
            </a:extLst>
          </p:cNvPr>
          <p:cNvSpPr/>
          <p:nvPr/>
        </p:nvSpPr>
        <p:spPr>
          <a:xfrm>
            <a:off x="0" y="10436"/>
            <a:ext cx="24384000" cy="13716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74" r="-74"/>
            </a:stretch>
          </a:blipFill>
        </p:spPr>
        <p:txBody>
          <a:bodyPr/>
          <a:lstStyle/>
          <a:p>
            <a:endParaRPr lang="de-DE" sz="2667"/>
          </a:p>
        </p:txBody>
      </p:sp>
      <p:sp>
        <p:nvSpPr>
          <p:cNvPr id="12" name="AutoShape 9" descr="Image result for mario draghi">
            <a:extLst>
              <a:ext uri="{FF2B5EF4-FFF2-40B4-BE49-F238E27FC236}">
                <a16:creationId xmlns:a16="http://schemas.microsoft.com/office/drawing/2014/main" id="{68009B21-2AA5-0CF9-B0CD-D1E0771F2BDD}"/>
              </a:ext>
            </a:extLst>
          </p:cNvPr>
          <p:cNvSpPr>
            <a:spLocks noChangeAspect="1" noChangeArrowheads="1"/>
          </p:cNvSpPr>
          <p:nvPr/>
        </p:nvSpPr>
        <p:spPr bwMode="auto">
          <a:xfrm>
            <a:off x="12039600" y="6705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noProof="0"/>
          </a:p>
        </p:txBody>
      </p:sp>
      <p:sp>
        <p:nvSpPr>
          <p:cNvPr id="8" name="Freeform 4">
            <a:extLst>
              <a:ext uri="{FF2B5EF4-FFF2-40B4-BE49-F238E27FC236}">
                <a16:creationId xmlns:a16="http://schemas.microsoft.com/office/drawing/2014/main" id="{5BF18ED6-C89C-B98C-050B-C48C0E09D8CC}"/>
              </a:ext>
            </a:extLst>
          </p:cNvPr>
          <p:cNvSpPr/>
          <p:nvPr/>
        </p:nvSpPr>
        <p:spPr>
          <a:xfrm>
            <a:off x="1783080" y="4548127"/>
            <a:ext cx="7802880" cy="4091209"/>
          </a:xfrm>
          <a:custGeom>
            <a:avLst/>
            <a:gdLst/>
            <a:ahLst/>
            <a:cxnLst/>
            <a:rect l="l" t="t" r="r" b="b"/>
            <a:pathLst>
              <a:path w="7802880" h="4091209">
                <a:moveTo>
                  <a:pt x="177800" y="0"/>
                </a:moveTo>
                <a:lnTo>
                  <a:pt x="7625080" y="0"/>
                </a:lnTo>
                <a:cubicBezTo>
                  <a:pt x="7723277" y="0"/>
                  <a:pt x="7802880" y="79604"/>
                  <a:pt x="7802880" y="177800"/>
                </a:cubicBezTo>
                <a:lnTo>
                  <a:pt x="7802880" y="3913409"/>
                </a:lnTo>
                <a:cubicBezTo>
                  <a:pt x="7802880" y="4011606"/>
                  <a:pt x="7723277" y="4091209"/>
                  <a:pt x="7625080" y="4091209"/>
                </a:cubicBezTo>
                <a:lnTo>
                  <a:pt x="177800" y="4091209"/>
                </a:lnTo>
                <a:cubicBezTo>
                  <a:pt x="130645" y="4091209"/>
                  <a:pt x="85420" y="4072477"/>
                  <a:pt x="52076" y="4039133"/>
                </a:cubicBezTo>
                <a:cubicBezTo>
                  <a:pt x="18732" y="4005789"/>
                  <a:pt x="0" y="3960565"/>
                  <a:pt x="0" y="3913409"/>
                </a:cubicBezTo>
                <a:lnTo>
                  <a:pt x="0" y="177800"/>
                </a:lnTo>
                <a:cubicBezTo>
                  <a:pt x="0" y="79604"/>
                  <a:pt x="79604" y="0"/>
                  <a:pt x="177800" y="0"/>
                </a:cubicBezTo>
                <a:close/>
              </a:path>
            </a:pathLst>
          </a:custGeom>
          <a:solidFill>
            <a:srgbClr val="009ADE"/>
          </a:solidFill>
        </p:spPr>
        <p:txBody>
          <a:bodyPr/>
          <a:lstStyle/>
          <a:p>
            <a:endParaRPr lang="de-DE" sz="2667"/>
          </a:p>
        </p:txBody>
      </p:sp>
      <p:sp>
        <p:nvSpPr>
          <p:cNvPr id="9" name="TextBox 10">
            <a:extLst>
              <a:ext uri="{FF2B5EF4-FFF2-40B4-BE49-F238E27FC236}">
                <a16:creationId xmlns:a16="http://schemas.microsoft.com/office/drawing/2014/main" id="{ECC3C6A6-7C07-1210-210C-015CA7608430}"/>
              </a:ext>
            </a:extLst>
          </p:cNvPr>
          <p:cNvSpPr txBox="1"/>
          <p:nvPr/>
        </p:nvSpPr>
        <p:spPr>
          <a:xfrm>
            <a:off x="2026920" y="4837924"/>
            <a:ext cx="7315200" cy="3412747"/>
          </a:xfrm>
          <a:prstGeom prst="rect">
            <a:avLst/>
          </a:prstGeom>
        </p:spPr>
        <p:txBody>
          <a:bodyPr lIns="0" tIns="0" rIns="0" bIns="0" rtlCol="0" anchor="ctr"/>
          <a:lstStyle/>
          <a:p>
            <a:pPr algn="ctr">
              <a:lnSpc>
                <a:spcPts val="4320"/>
              </a:lnSpc>
            </a:pPr>
            <a:r>
              <a:rPr lang="en-GB" sz="3600">
                <a:latin typeface="Proxima Nova Bold"/>
                <a:ea typeface="Proxima Nova Bold"/>
                <a:cs typeface="Proxima Nova Bold"/>
                <a:sym typeface="Proxima Nova Bold"/>
              </a:rPr>
              <a:t>3.1.1 Issue clear guidance to make the authorisation processes for non-Russian gas as robust as possible </a:t>
            </a:r>
            <a:endParaRPr lang="en-US" sz="3600">
              <a:latin typeface="Proxima Nova Bold"/>
              <a:ea typeface="Proxima Nova Bold"/>
              <a:cs typeface="Proxima Nova Bold"/>
              <a:sym typeface="Proxima Nova Bold"/>
            </a:endParaRPr>
          </a:p>
        </p:txBody>
      </p:sp>
      <p:grpSp>
        <p:nvGrpSpPr>
          <p:cNvPr id="10" name="Group 11">
            <a:extLst>
              <a:ext uri="{FF2B5EF4-FFF2-40B4-BE49-F238E27FC236}">
                <a16:creationId xmlns:a16="http://schemas.microsoft.com/office/drawing/2014/main" id="{23138129-2BD9-AF70-FF43-7FC4BDAE5460}"/>
              </a:ext>
            </a:extLst>
          </p:cNvPr>
          <p:cNvGrpSpPr/>
          <p:nvPr/>
        </p:nvGrpSpPr>
        <p:grpSpPr>
          <a:xfrm>
            <a:off x="9998409" y="3882754"/>
            <a:ext cx="14142720" cy="7420608"/>
            <a:chOff x="0" y="0"/>
            <a:chExt cx="14142720" cy="4091209"/>
          </a:xfrm>
        </p:grpSpPr>
        <p:sp>
          <p:nvSpPr>
            <p:cNvPr id="11" name="Freeform 12">
              <a:extLst>
                <a:ext uri="{FF2B5EF4-FFF2-40B4-BE49-F238E27FC236}">
                  <a16:creationId xmlns:a16="http://schemas.microsoft.com/office/drawing/2014/main" id="{DCBA2308-3DD3-AB62-74B4-A9C8A625D24E}"/>
                </a:ext>
              </a:extLst>
            </p:cNvPr>
            <p:cNvSpPr/>
            <p:nvPr/>
          </p:nvSpPr>
          <p:spPr>
            <a:xfrm>
              <a:off x="0" y="0"/>
              <a:ext cx="14142720" cy="4091209"/>
            </a:xfrm>
            <a:custGeom>
              <a:avLst/>
              <a:gdLst/>
              <a:ahLst/>
              <a:cxnLst/>
              <a:rect l="l" t="t" r="r" b="b"/>
              <a:pathLst>
                <a:path w="14142720" h="4091209">
                  <a:moveTo>
                    <a:pt x="177800" y="0"/>
                  </a:moveTo>
                  <a:lnTo>
                    <a:pt x="13964920" y="0"/>
                  </a:lnTo>
                  <a:cubicBezTo>
                    <a:pt x="14012075" y="0"/>
                    <a:pt x="14057300" y="18732"/>
                    <a:pt x="14090644" y="52076"/>
                  </a:cubicBezTo>
                  <a:cubicBezTo>
                    <a:pt x="14123988" y="85420"/>
                    <a:pt x="14142720" y="130645"/>
                    <a:pt x="14142720" y="177800"/>
                  </a:cubicBezTo>
                  <a:lnTo>
                    <a:pt x="14142720" y="3913409"/>
                  </a:lnTo>
                  <a:cubicBezTo>
                    <a:pt x="14142720" y="4011606"/>
                    <a:pt x="14063115" y="4091209"/>
                    <a:pt x="13964920" y="4091209"/>
                  </a:cubicBezTo>
                  <a:lnTo>
                    <a:pt x="177800" y="4091209"/>
                  </a:lnTo>
                  <a:cubicBezTo>
                    <a:pt x="130645" y="4091209"/>
                    <a:pt x="85420" y="4072477"/>
                    <a:pt x="52076" y="4039133"/>
                  </a:cubicBezTo>
                  <a:cubicBezTo>
                    <a:pt x="18732" y="4005789"/>
                    <a:pt x="0" y="3960565"/>
                    <a:pt x="0" y="3913409"/>
                  </a:cubicBezTo>
                  <a:lnTo>
                    <a:pt x="0" y="177800"/>
                  </a:lnTo>
                  <a:cubicBezTo>
                    <a:pt x="0" y="79604"/>
                    <a:pt x="79604" y="0"/>
                    <a:pt x="177800" y="0"/>
                  </a:cubicBezTo>
                  <a:close/>
                </a:path>
              </a:pathLst>
            </a:custGeom>
            <a:solidFill>
              <a:srgbClr val="FFFFFF"/>
            </a:solidFill>
          </p:spPr>
          <p:txBody>
            <a:bodyPr/>
            <a:lstStyle/>
            <a:p>
              <a:endParaRPr lang="de-DE" sz="2667"/>
            </a:p>
          </p:txBody>
        </p:sp>
      </p:grpSp>
      <p:grpSp>
        <p:nvGrpSpPr>
          <p:cNvPr id="13" name="Group 13">
            <a:extLst>
              <a:ext uri="{FF2B5EF4-FFF2-40B4-BE49-F238E27FC236}">
                <a16:creationId xmlns:a16="http://schemas.microsoft.com/office/drawing/2014/main" id="{F50719A3-2D9B-5594-7CA4-F0F3A40EC800}"/>
              </a:ext>
            </a:extLst>
          </p:cNvPr>
          <p:cNvGrpSpPr/>
          <p:nvPr/>
        </p:nvGrpSpPr>
        <p:grpSpPr>
          <a:xfrm>
            <a:off x="10363200" y="5788794"/>
            <a:ext cx="13350240" cy="3794940"/>
            <a:chOff x="-59282" y="0"/>
            <a:chExt cx="12982802" cy="3794940"/>
          </a:xfrm>
        </p:grpSpPr>
        <p:sp>
          <p:nvSpPr>
            <p:cNvPr id="14" name="Freeform 14">
              <a:extLst>
                <a:ext uri="{FF2B5EF4-FFF2-40B4-BE49-F238E27FC236}">
                  <a16:creationId xmlns:a16="http://schemas.microsoft.com/office/drawing/2014/main" id="{C41B3232-1317-DEC3-8A18-BE0B386F4DFD}"/>
                </a:ext>
              </a:extLst>
            </p:cNvPr>
            <p:cNvSpPr/>
            <p:nvPr/>
          </p:nvSpPr>
          <p:spPr>
            <a:xfrm>
              <a:off x="0" y="0"/>
              <a:ext cx="12923520" cy="3352980"/>
            </a:xfrm>
            <a:custGeom>
              <a:avLst/>
              <a:gdLst/>
              <a:ahLst/>
              <a:cxnLst/>
              <a:rect l="l" t="t" r="r" b="b"/>
              <a:pathLst>
                <a:path w="12923520" h="3352980">
                  <a:moveTo>
                    <a:pt x="0" y="0"/>
                  </a:moveTo>
                  <a:lnTo>
                    <a:pt x="12923520" y="0"/>
                  </a:lnTo>
                  <a:lnTo>
                    <a:pt x="12923520" y="3352980"/>
                  </a:lnTo>
                  <a:lnTo>
                    <a:pt x="0" y="3352980"/>
                  </a:lnTo>
                  <a:close/>
                </a:path>
              </a:pathLst>
            </a:custGeom>
            <a:blipFill>
              <a:blip r:embed="rId4">
                <a:alphaModFix amt="0"/>
              </a:blip>
              <a:stretch>
                <a:fillRect l="-27466" r="-27466" b="-132714"/>
              </a:stretch>
            </a:blipFill>
          </p:spPr>
          <p:txBody>
            <a:bodyPr/>
            <a:lstStyle/>
            <a:p>
              <a:endParaRPr lang="de-DE" sz="3200">
                <a:solidFill>
                  <a:srgbClr val="002060"/>
                </a:solidFill>
              </a:endParaRPr>
            </a:p>
          </p:txBody>
        </p:sp>
        <p:sp>
          <p:nvSpPr>
            <p:cNvPr id="15" name="TextBox 15">
              <a:extLst>
                <a:ext uri="{FF2B5EF4-FFF2-40B4-BE49-F238E27FC236}">
                  <a16:creationId xmlns:a16="http://schemas.microsoft.com/office/drawing/2014/main" id="{B361A41F-B610-DC54-0675-C30798682712}"/>
                </a:ext>
              </a:extLst>
            </p:cNvPr>
            <p:cNvSpPr txBox="1"/>
            <p:nvPr/>
          </p:nvSpPr>
          <p:spPr>
            <a:xfrm>
              <a:off x="-59282" y="432435"/>
              <a:ext cx="12923520" cy="3362505"/>
            </a:xfrm>
            <a:prstGeom prst="rect">
              <a:avLst/>
            </a:prstGeom>
          </p:spPr>
          <p:txBody>
            <a:bodyPr lIns="0" tIns="0" rIns="0" bIns="0" rtlCol="0" anchor="ctr"/>
            <a:lstStyle/>
            <a:p>
              <a:pPr marL="457200" indent="-457200" defTabSz="788669" fontAlgn="auto">
                <a:spcBef>
                  <a:spcPts val="0"/>
                </a:spcBef>
                <a:spcAft>
                  <a:spcPts val="0"/>
                </a:spcAft>
                <a:buFont typeface="Arial" panose="020B0604020202020204" pitchFamily="34" charset="0"/>
                <a:buChar char="•"/>
              </a:pPr>
              <a:r>
                <a:rPr lang="en-GB" sz="3200">
                  <a:solidFill>
                    <a:srgbClr val="002E6D"/>
                  </a:solidFill>
                </a:rPr>
                <a:t>Country-specific, often very manual pre-authorisation procedures are being set up. </a:t>
              </a:r>
              <a:br>
                <a:rPr lang="en-GB" sz="3200">
                  <a:solidFill>
                    <a:srgbClr val="002E6D"/>
                  </a:solidFill>
                </a:rPr>
              </a:br>
              <a:r>
                <a:rPr lang="en-GB" sz="3200" b="0">
                  <a:solidFill>
                    <a:srgbClr val="002E6D"/>
                  </a:solidFill>
                </a:rPr>
                <a:t>They differ in terms of scope, granularity and even deadlines.</a:t>
              </a:r>
            </a:p>
            <a:p>
              <a:pPr marL="457200" indent="-457200" defTabSz="788669" fontAlgn="auto">
                <a:spcBef>
                  <a:spcPts val="0"/>
                </a:spcBef>
                <a:spcAft>
                  <a:spcPts val="0"/>
                </a:spcAft>
                <a:buFont typeface="Arial" panose="020B0604020202020204" pitchFamily="34" charset="0"/>
                <a:buChar char="•"/>
              </a:pPr>
              <a:endParaRPr lang="en-GB" sz="3200">
                <a:solidFill>
                  <a:srgbClr val="002E6D"/>
                </a:solidFill>
              </a:endParaRPr>
            </a:p>
            <a:p>
              <a:pPr marL="457200" indent="-457200" defTabSz="788669" fontAlgn="auto">
                <a:spcBef>
                  <a:spcPts val="0"/>
                </a:spcBef>
                <a:spcAft>
                  <a:spcPts val="0"/>
                </a:spcAft>
                <a:buFont typeface="Arial" panose="020B0604020202020204" pitchFamily="34" charset="0"/>
                <a:buChar char="•"/>
              </a:pPr>
              <a:r>
                <a:rPr lang="en-GB" sz="3200" b="0">
                  <a:solidFill>
                    <a:srgbClr val="002E6D"/>
                  </a:solidFill>
                </a:rPr>
                <a:t>In some cases, </a:t>
              </a:r>
              <a:r>
                <a:rPr lang="en-GB" sz="3200">
                  <a:solidFill>
                    <a:srgbClr val="002E6D"/>
                  </a:solidFill>
                </a:rPr>
                <a:t>requirements go beyond the scope of the underlying regulation. </a:t>
              </a:r>
              <a:r>
                <a:rPr lang="en-GB" sz="3200" b="0">
                  <a:solidFill>
                    <a:srgbClr val="002E6D"/>
                  </a:solidFill>
                </a:rPr>
                <a:t>Sometimes the information requested are not accessible to importers. This makes them counterproductive.</a:t>
              </a:r>
            </a:p>
            <a:p>
              <a:pPr marL="457200" indent="-457200" defTabSz="788669" fontAlgn="auto">
                <a:spcBef>
                  <a:spcPts val="0"/>
                </a:spcBef>
                <a:spcAft>
                  <a:spcPts val="0"/>
                </a:spcAft>
                <a:buFont typeface="Arial" panose="020B0604020202020204" pitchFamily="34" charset="0"/>
                <a:buChar char="•"/>
              </a:pPr>
              <a:endParaRPr lang="en-GB" sz="3200">
                <a:solidFill>
                  <a:srgbClr val="002E6D"/>
                </a:solidFill>
              </a:endParaRPr>
            </a:p>
            <a:p>
              <a:pPr marL="457200" indent="-457200" defTabSz="788669" fontAlgn="auto">
                <a:spcBef>
                  <a:spcPts val="0"/>
                </a:spcBef>
                <a:spcAft>
                  <a:spcPts val="0"/>
                </a:spcAft>
                <a:buFont typeface="Arial" panose="020B0604020202020204" pitchFamily="34" charset="0"/>
                <a:buChar char="•"/>
              </a:pPr>
              <a:r>
                <a:rPr lang="en-GB" sz="3200">
                  <a:solidFill>
                    <a:srgbClr val="002E6D"/>
                  </a:solidFill>
                </a:rPr>
                <a:t>Reporting requirements end up being duplicated, </a:t>
              </a:r>
              <a:r>
                <a:rPr lang="en-GB" sz="3200" b="0">
                  <a:solidFill>
                    <a:srgbClr val="002E6D"/>
                  </a:solidFill>
                </a:rPr>
                <a:t>doubling the bureaucratic burden that is already difficult to handle.</a:t>
              </a:r>
            </a:p>
            <a:p>
              <a:pPr defTabSz="788669" fontAlgn="auto">
                <a:spcBef>
                  <a:spcPts val="0"/>
                </a:spcBef>
                <a:spcAft>
                  <a:spcPts val="0"/>
                </a:spcAft>
              </a:pPr>
              <a:endParaRPr lang="en-GB" sz="3200">
                <a:solidFill>
                  <a:srgbClr val="002E6D"/>
                </a:solidFill>
              </a:endParaRPr>
            </a:p>
            <a:p>
              <a:pPr marL="457200" indent="-457200" defTabSz="788669" fontAlgn="auto">
                <a:spcBef>
                  <a:spcPts val="0"/>
                </a:spcBef>
                <a:spcAft>
                  <a:spcPts val="0"/>
                </a:spcAft>
                <a:buFont typeface="Arial" panose="020B0604020202020204" pitchFamily="34" charset="0"/>
                <a:buChar char="•"/>
              </a:pPr>
              <a:r>
                <a:rPr lang="en-GB" sz="3200">
                  <a:solidFill>
                    <a:srgbClr val="002E6D"/>
                  </a:solidFill>
                </a:rPr>
                <a:t>In a considerable number of MSs, the process has not been defined </a:t>
              </a:r>
              <a:r>
                <a:rPr lang="en-GB" sz="3200" b="0">
                  <a:solidFill>
                    <a:srgbClr val="002E6D"/>
                  </a:solidFill>
                </a:rPr>
                <a:t>(DE, NL, PL, …) – </a:t>
              </a:r>
              <a:r>
                <a:rPr lang="en-GB" sz="3200">
                  <a:solidFill>
                    <a:srgbClr val="002E6D"/>
                  </a:solidFill>
                </a:rPr>
                <a:t>and the deadline has passed. </a:t>
              </a:r>
              <a:r>
                <a:rPr lang="en-GB" sz="3200" b="0">
                  <a:solidFill>
                    <a:srgbClr val="002E6D"/>
                  </a:solidFill>
                </a:rPr>
                <a:t>This already affects markets.</a:t>
              </a:r>
            </a:p>
            <a:p>
              <a:pPr marL="457200" indent="-457200" defTabSz="788669" fontAlgn="auto">
                <a:spcBef>
                  <a:spcPts val="0"/>
                </a:spcBef>
                <a:spcAft>
                  <a:spcPts val="0"/>
                </a:spcAft>
                <a:buFont typeface="Arial" panose="020B0604020202020204" pitchFamily="34" charset="0"/>
                <a:buChar char="•"/>
              </a:pPr>
              <a:endParaRPr lang="en-GB" sz="3200">
                <a:solidFill>
                  <a:srgbClr val="002E6D"/>
                </a:solidFill>
              </a:endParaRPr>
            </a:p>
            <a:p>
              <a:pPr marL="836486" lvl="1" indent="-418243">
                <a:lnSpc>
                  <a:spcPts val="4160"/>
                </a:lnSpc>
                <a:spcAft>
                  <a:spcPts val="1200"/>
                </a:spcAft>
                <a:buFont typeface="Arial"/>
                <a:buChar char="•"/>
              </a:pPr>
              <a:endParaRPr lang="en-US" sz="2400">
                <a:solidFill>
                  <a:srgbClr val="002060"/>
                </a:solidFill>
                <a:latin typeface="+mj-lt"/>
              </a:endParaRPr>
            </a:p>
          </p:txBody>
        </p:sp>
      </p:grpSp>
      <p:sp>
        <p:nvSpPr>
          <p:cNvPr id="17" name="TextBox 40">
            <a:extLst>
              <a:ext uri="{FF2B5EF4-FFF2-40B4-BE49-F238E27FC236}">
                <a16:creationId xmlns:a16="http://schemas.microsoft.com/office/drawing/2014/main" id="{73DBEBD5-5161-BC63-FFA8-5400C486414C}"/>
              </a:ext>
            </a:extLst>
          </p:cNvPr>
          <p:cNvSpPr txBox="1"/>
          <p:nvPr/>
        </p:nvSpPr>
        <p:spPr>
          <a:xfrm>
            <a:off x="2026920" y="2540068"/>
            <a:ext cx="21377296" cy="553998"/>
          </a:xfrm>
          <a:prstGeom prst="rect">
            <a:avLst/>
          </a:prstGeom>
          <a:solidFill>
            <a:schemeClr val="accent1"/>
          </a:solidFill>
        </p:spPr>
        <p:txBody>
          <a:bodyPr wrap="square" lIns="0" tIns="0" rIns="0" bIns="0" rtlCol="0" anchor="t">
            <a:spAutoFit/>
          </a:bodyPr>
          <a:lstStyle/>
          <a:p>
            <a:pPr algn="ctr"/>
            <a:r>
              <a:rPr lang="en-GB" sz="3600">
                <a:solidFill>
                  <a:schemeClr val="tx1"/>
                </a:solidFill>
              </a:rPr>
              <a:t>A common procedure for import authorisation is critical for ensuring security of supply</a:t>
            </a:r>
          </a:p>
        </p:txBody>
      </p:sp>
      <p:grpSp>
        <p:nvGrpSpPr>
          <p:cNvPr id="18" name="Group 16">
            <a:extLst>
              <a:ext uri="{FF2B5EF4-FFF2-40B4-BE49-F238E27FC236}">
                <a16:creationId xmlns:a16="http://schemas.microsoft.com/office/drawing/2014/main" id="{A1BBF0EE-1BD4-8E94-F96B-AFCBDC70BB65}"/>
              </a:ext>
            </a:extLst>
          </p:cNvPr>
          <p:cNvGrpSpPr/>
          <p:nvPr/>
        </p:nvGrpSpPr>
        <p:grpSpPr>
          <a:xfrm>
            <a:off x="0" y="-77420"/>
            <a:ext cx="24384000" cy="1828800"/>
            <a:chOff x="0" y="0"/>
            <a:chExt cx="24384000" cy="1828800"/>
          </a:xfrm>
        </p:grpSpPr>
        <p:sp>
          <p:nvSpPr>
            <p:cNvPr id="19" name="Freeform 17">
              <a:extLst>
                <a:ext uri="{FF2B5EF4-FFF2-40B4-BE49-F238E27FC236}">
                  <a16:creationId xmlns:a16="http://schemas.microsoft.com/office/drawing/2014/main" id="{956CD9F6-4A9B-5042-BD40-4535E593F810}"/>
                </a:ext>
              </a:extLst>
            </p:cNvPr>
            <p:cNvSpPr/>
            <p:nvPr/>
          </p:nvSpPr>
          <p:spPr>
            <a:xfrm>
              <a:off x="0" y="0"/>
              <a:ext cx="24384000" cy="1828800"/>
            </a:xfrm>
            <a:custGeom>
              <a:avLst/>
              <a:gdLst/>
              <a:ahLst/>
              <a:cxnLst/>
              <a:rect l="l" t="t" r="r" b="b"/>
              <a:pathLst>
                <a:path w="24384000" h="1828800">
                  <a:moveTo>
                    <a:pt x="0" y="0"/>
                  </a:moveTo>
                  <a:lnTo>
                    <a:pt x="24384000" y="0"/>
                  </a:lnTo>
                  <a:lnTo>
                    <a:pt x="24384000" y="1828800"/>
                  </a:lnTo>
                  <a:lnTo>
                    <a:pt x="0" y="1828800"/>
                  </a:lnTo>
                  <a:close/>
                </a:path>
              </a:pathLst>
            </a:custGeom>
            <a:solidFill>
              <a:srgbClr val="0D5F8B"/>
            </a:solidFill>
          </p:spPr>
          <p:txBody>
            <a:bodyPr/>
            <a:lstStyle/>
            <a:p>
              <a:endParaRPr lang="de-DE" sz="2667"/>
            </a:p>
          </p:txBody>
        </p:sp>
      </p:grpSp>
      <p:sp>
        <p:nvSpPr>
          <p:cNvPr id="3" name="Text Placeholder 2">
            <a:extLst>
              <a:ext uri="{FF2B5EF4-FFF2-40B4-BE49-F238E27FC236}">
                <a16:creationId xmlns:a16="http://schemas.microsoft.com/office/drawing/2014/main" id="{A91B771E-C1C6-D07A-4B15-3D7AD83702A0}"/>
              </a:ext>
            </a:extLst>
          </p:cNvPr>
          <p:cNvSpPr>
            <a:spLocks noGrp="1"/>
          </p:cNvSpPr>
          <p:nvPr>
            <p:ph type="body" sz="quarter" idx="12"/>
          </p:nvPr>
        </p:nvSpPr>
        <p:spPr>
          <a:xfrm>
            <a:off x="446117" y="401833"/>
            <a:ext cx="23186966" cy="729943"/>
          </a:xfrm>
        </p:spPr>
        <p:txBody>
          <a:bodyPr/>
          <a:lstStyle/>
          <a:p>
            <a:r>
              <a:rPr lang="en-GB" sz="4000">
                <a:solidFill>
                  <a:schemeClr val="tx1"/>
                </a:solidFill>
              </a:rPr>
              <a:t>Russian gas phase-out can only be ensured through closer cooperation</a:t>
            </a:r>
          </a:p>
        </p:txBody>
      </p:sp>
    </p:spTree>
    <p:extLst>
      <p:ext uri="{BB962C8B-B14F-4D97-AF65-F5344CB8AC3E}">
        <p14:creationId xmlns:p14="http://schemas.microsoft.com/office/powerpoint/2010/main" val="1387658654"/>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0647EA-3026-E4A9-1EED-2BDCA6E5ED3C}"/>
            </a:ext>
          </a:extLst>
        </p:cNvPr>
        <p:cNvGrpSpPr/>
        <p:nvPr/>
      </p:nvGrpSpPr>
      <p:grpSpPr>
        <a:xfrm>
          <a:off x="0" y="0"/>
          <a:ext cx="0" cy="0"/>
          <a:chOff x="0" y="0"/>
          <a:chExt cx="0" cy="0"/>
        </a:xfrm>
      </p:grpSpPr>
      <p:sp>
        <p:nvSpPr>
          <p:cNvPr id="5" name="Freeform 2">
            <a:extLst>
              <a:ext uri="{FF2B5EF4-FFF2-40B4-BE49-F238E27FC236}">
                <a16:creationId xmlns:a16="http://schemas.microsoft.com/office/drawing/2014/main" id="{61DB43BB-A81E-8062-BC18-0B16CAC4432D}"/>
              </a:ext>
            </a:extLst>
          </p:cNvPr>
          <p:cNvSpPr/>
          <p:nvPr/>
        </p:nvSpPr>
        <p:spPr>
          <a:xfrm>
            <a:off x="-1" y="0"/>
            <a:ext cx="24384000" cy="13716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74" r="-74"/>
            </a:stretch>
          </a:blipFill>
        </p:spPr>
        <p:txBody>
          <a:bodyPr/>
          <a:lstStyle/>
          <a:p>
            <a:endParaRPr lang="de-DE" sz="2667"/>
          </a:p>
        </p:txBody>
      </p:sp>
      <p:sp>
        <p:nvSpPr>
          <p:cNvPr id="9" name="Freeform 9">
            <a:extLst>
              <a:ext uri="{FF2B5EF4-FFF2-40B4-BE49-F238E27FC236}">
                <a16:creationId xmlns:a16="http://schemas.microsoft.com/office/drawing/2014/main" id="{3F67BFA6-4477-C2EB-93B4-D24E980BBE9F}"/>
              </a:ext>
            </a:extLst>
          </p:cNvPr>
          <p:cNvSpPr/>
          <p:nvPr/>
        </p:nvSpPr>
        <p:spPr>
          <a:xfrm>
            <a:off x="1219200" y="5036153"/>
            <a:ext cx="7315200" cy="3412747"/>
          </a:xfrm>
          <a:custGeom>
            <a:avLst/>
            <a:gdLst/>
            <a:ahLst/>
            <a:cxnLst/>
            <a:rect l="l" t="t" r="r" b="b"/>
            <a:pathLst>
              <a:path w="7315200" h="3412747">
                <a:moveTo>
                  <a:pt x="0" y="0"/>
                </a:moveTo>
                <a:lnTo>
                  <a:pt x="7315200" y="0"/>
                </a:lnTo>
                <a:lnTo>
                  <a:pt x="7315200" y="3412747"/>
                </a:lnTo>
                <a:lnTo>
                  <a:pt x="0" y="3412747"/>
                </a:lnTo>
                <a:close/>
              </a:path>
            </a:pathLst>
          </a:custGeom>
          <a:blipFill>
            <a:blip r:embed="rId4">
              <a:alphaModFix amt="0"/>
            </a:blip>
            <a:stretch>
              <a:fillRect l="-18428" r="-18428" b="-14319"/>
            </a:stretch>
          </a:blipFill>
        </p:spPr>
        <p:txBody>
          <a:bodyPr/>
          <a:lstStyle/>
          <a:p>
            <a:endParaRPr lang="de-DE" sz="2667"/>
          </a:p>
        </p:txBody>
      </p:sp>
      <p:grpSp>
        <p:nvGrpSpPr>
          <p:cNvPr id="11" name="Group 11">
            <a:extLst>
              <a:ext uri="{FF2B5EF4-FFF2-40B4-BE49-F238E27FC236}">
                <a16:creationId xmlns:a16="http://schemas.microsoft.com/office/drawing/2014/main" id="{868EB7F2-9A3B-7173-C6F4-FCA3395E2985}"/>
              </a:ext>
            </a:extLst>
          </p:cNvPr>
          <p:cNvGrpSpPr/>
          <p:nvPr/>
        </p:nvGrpSpPr>
        <p:grpSpPr>
          <a:xfrm>
            <a:off x="2031344" y="3897852"/>
            <a:ext cx="21377296" cy="6626061"/>
            <a:chOff x="0" y="0"/>
            <a:chExt cx="14142720" cy="4091209"/>
          </a:xfrm>
        </p:grpSpPr>
        <p:sp>
          <p:nvSpPr>
            <p:cNvPr id="12" name="Freeform 12">
              <a:extLst>
                <a:ext uri="{FF2B5EF4-FFF2-40B4-BE49-F238E27FC236}">
                  <a16:creationId xmlns:a16="http://schemas.microsoft.com/office/drawing/2014/main" id="{36234D4A-F1B5-560E-9D1F-00C6A244E01C}"/>
                </a:ext>
              </a:extLst>
            </p:cNvPr>
            <p:cNvSpPr/>
            <p:nvPr/>
          </p:nvSpPr>
          <p:spPr>
            <a:xfrm>
              <a:off x="0" y="0"/>
              <a:ext cx="14142720" cy="4091209"/>
            </a:xfrm>
            <a:custGeom>
              <a:avLst/>
              <a:gdLst/>
              <a:ahLst/>
              <a:cxnLst/>
              <a:rect l="l" t="t" r="r" b="b"/>
              <a:pathLst>
                <a:path w="14142720" h="4091209">
                  <a:moveTo>
                    <a:pt x="177800" y="0"/>
                  </a:moveTo>
                  <a:lnTo>
                    <a:pt x="13964920" y="0"/>
                  </a:lnTo>
                  <a:cubicBezTo>
                    <a:pt x="14012075" y="0"/>
                    <a:pt x="14057300" y="18732"/>
                    <a:pt x="14090644" y="52076"/>
                  </a:cubicBezTo>
                  <a:cubicBezTo>
                    <a:pt x="14123988" y="85420"/>
                    <a:pt x="14142720" y="130645"/>
                    <a:pt x="14142720" y="177800"/>
                  </a:cubicBezTo>
                  <a:lnTo>
                    <a:pt x="14142720" y="3913409"/>
                  </a:lnTo>
                  <a:cubicBezTo>
                    <a:pt x="14142720" y="4011606"/>
                    <a:pt x="14063115" y="4091209"/>
                    <a:pt x="13964920" y="4091209"/>
                  </a:cubicBezTo>
                  <a:lnTo>
                    <a:pt x="177800" y="4091209"/>
                  </a:lnTo>
                  <a:cubicBezTo>
                    <a:pt x="130645" y="4091209"/>
                    <a:pt x="85420" y="4072477"/>
                    <a:pt x="52076" y="4039133"/>
                  </a:cubicBezTo>
                  <a:cubicBezTo>
                    <a:pt x="18732" y="4005789"/>
                    <a:pt x="0" y="3960565"/>
                    <a:pt x="0" y="3913409"/>
                  </a:cubicBezTo>
                  <a:lnTo>
                    <a:pt x="0" y="177800"/>
                  </a:lnTo>
                  <a:cubicBezTo>
                    <a:pt x="0" y="79604"/>
                    <a:pt x="79604" y="0"/>
                    <a:pt x="177800" y="0"/>
                  </a:cubicBezTo>
                  <a:close/>
                </a:path>
              </a:pathLst>
            </a:custGeom>
            <a:solidFill>
              <a:srgbClr val="FFFFFF"/>
            </a:solidFill>
          </p:spPr>
          <p:txBody>
            <a:bodyPr/>
            <a:lstStyle/>
            <a:p>
              <a:r>
                <a:rPr lang="en-GB" sz="3200" b="0">
                  <a:solidFill>
                    <a:srgbClr val="002060"/>
                  </a:solidFill>
                  <a:ea typeface="+mj-lt"/>
                  <a:cs typeface="+mj-lt"/>
                </a:rPr>
                <a:t> This should:</a:t>
              </a:r>
              <a:endParaRPr lang="en-GB" sz="3200" b="0">
                <a:latin typeface="Proxima Nova Bl"/>
              </a:endParaRPr>
            </a:p>
            <a:p>
              <a:endParaRPr lang="de-DE" sz="2667"/>
            </a:p>
          </p:txBody>
        </p:sp>
      </p:grpSp>
      <p:grpSp>
        <p:nvGrpSpPr>
          <p:cNvPr id="13" name="Group 13">
            <a:extLst>
              <a:ext uri="{FF2B5EF4-FFF2-40B4-BE49-F238E27FC236}">
                <a16:creationId xmlns:a16="http://schemas.microsoft.com/office/drawing/2014/main" id="{90BF3C4D-6761-95BB-A7A8-9700EA4B2E39}"/>
              </a:ext>
            </a:extLst>
          </p:cNvPr>
          <p:cNvGrpSpPr/>
          <p:nvPr/>
        </p:nvGrpSpPr>
        <p:grpSpPr>
          <a:xfrm>
            <a:off x="2417752" y="4266966"/>
            <a:ext cx="20747048" cy="6513315"/>
            <a:chOff x="-7252508" y="0"/>
            <a:chExt cx="20176028" cy="6513315"/>
          </a:xfrm>
        </p:grpSpPr>
        <p:sp>
          <p:nvSpPr>
            <p:cNvPr id="14" name="Freeform 14">
              <a:extLst>
                <a:ext uri="{FF2B5EF4-FFF2-40B4-BE49-F238E27FC236}">
                  <a16:creationId xmlns:a16="http://schemas.microsoft.com/office/drawing/2014/main" id="{40CEFA25-2C70-96C4-95B7-97BB545A2F77}"/>
                </a:ext>
              </a:extLst>
            </p:cNvPr>
            <p:cNvSpPr/>
            <p:nvPr/>
          </p:nvSpPr>
          <p:spPr>
            <a:xfrm>
              <a:off x="0" y="0"/>
              <a:ext cx="12923520" cy="3352980"/>
            </a:xfrm>
            <a:custGeom>
              <a:avLst/>
              <a:gdLst/>
              <a:ahLst/>
              <a:cxnLst/>
              <a:rect l="l" t="t" r="r" b="b"/>
              <a:pathLst>
                <a:path w="12923520" h="3352980">
                  <a:moveTo>
                    <a:pt x="0" y="0"/>
                  </a:moveTo>
                  <a:lnTo>
                    <a:pt x="12923520" y="0"/>
                  </a:lnTo>
                  <a:lnTo>
                    <a:pt x="12923520" y="3352980"/>
                  </a:lnTo>
                  <a:lnTo>
                    <a:pt x="0" y="3352980"/>
                  </a:lnTo>
                  <a:close/>
                </a:path>
              </a:pathLst>
            </a:custGeom>
            <a:blipFill>
              <a:blip r:embed="rId4">
                <a:alphaModFix amt="0"/>
              </a:blip>
              <a:stretch>
                <a:fillRect l="-27466" r="-27466" b="-132714"/>
              </a:stretch>
            </a:blipFill>
          </p:spPr>
          <p:txBody>
            <a:bodyPr/>
            <a:lstStyle/>
            <a:p>
              <a:endParaRPr lang="de-DE" sz="3200">
                <a:solidFill>
                  <a:srgbClr val="002060"/>
                </a:solidFill>
              </a:endParaRPr>
            </a:p>
          </p:txBody>
        </p:sp>
        <p:sp>
          <p:nvSpPr>
            <p:cNvPr id="15" name="TextBox 15">
              <a:extLst>
                <a:ext uri="{FF2B5EF4-FFF2-40B4-BE49-F238E27FC236}">
                  <a16:creationId xmlns:a16="http://schemas.microsoft.com/office/drawing/2014/main" id="{B7FDEE6D-7ADB-4C33-9783-4F277A188135}"/>
                </a:ext>
              </a:extLst>
            </p:cNvPr>
            <p:cNvSpPr txBox="1"/>
            <p:nvPr/>
          </p:nvSpPr>
          <p:spPr>
            <a:xfrm>
              <a:off x="-7252508" y="3150810"/>
              <a:ext cx="20037384" cy="3362505"/>
            </a:xfrm>
            <a:prstGeom prst="rect">
              <a:avLst/>
            </a:prstGeom>
          </p:spPr>
          <p:txBody>
            <a:bodyPr lIns="0" tIns="0" rIns="0" bIns="0" rtlCol="0" anchor="ctr"/>
            <a:lstStyle/>
            <a:p>
              <a:pPr algn="ctr">
                <a:lnSpc>
                  <a:spcPct val="123000"/>
                </a:lnSpc>
              </a:pPr>
              <a:r>
                <a:rPr lang="en-GB" sz="2800" i="1">
                  <a:solidFill>
                    <a:srgbClr val="002060"/>
                  </a:solidFill>
                </a:rPr>
                <a:t>“The Forum urges the Commission to coordinate the development of a harmonised pre-authorisation procedure, allowing for mutual recognition of authorisations, in cooperation with the industry and the competent authorities.”</a:t>
              </a:r>
              <a:endParaRPr lang="en-US" sz="2800">
                <a:solidFill>
                  <a:srgbClr val="002060"/>
                </a:solidFill>
              </a:endParaRPr>
            </a:p>
            <a:p>
              <a:pPr algn="ctr">
                <a:lnSpc>
                  <a:spcPct val="123000"/>
                </a:lnSpc>
                <a:buNone/>
              </a:pPr>
              <a:endParaRPr lang="en-GB" sz="2800" i="1">
                <a:solidFill>
                  <a:srgbClr val="002060"/>
                </a:solidFill>
              </a:endParaRPr>
            </a:p>
          </p:txBody>
        </p:sp>
      </p:grpSp>
      <p:grpSp>
        <p:nvGrpSpPr>
          <p:cNvPr id="16" name="Group 16">
            <a:extLst>
              <a:ext uri="{FF2B5EF4-FFF2-40B4-BE49-F238E27FC236}">
                <a16:creationId xmlns:a16="http://schemas.microsoft.com/office/drawing/2014/main" id="{302D5400-3A91-5202-7E15-C510A3D12BE2}"/>
              </a:ext>
            </a:extLst>
          </p:cNvPr>
          <p:cNvGrpSpPr/>
          <p:nvPr/>
        </p:nvGrpSpPr>
        <p:grpSpPr>
          <a:xfrm>
            <a:off x="-1" y="-7966"/>
            <a:ext cx="24384000" cy="1828800"/>
            <a:chOff x="0" y="0"/>
            <a:chExt cx="24384000" cy="1828800"/>
          </a:xfrm>
        </p:grpSpPr>
        <p:sp>
          <p:nvSpPr>
            <p:cNvPr id="17" name="Freeform 17">
              <a:extLst>
                <a:ext uri="{FF2B5EF4-FFF2-40B4-BE49-F238E27FC236}">
                  <a16:creationId xmlns:a16="http://schemas.microsoft.com/office/drawing/2014/main" id="{1E50EE52-0A55-73D7-220C-AD7A4F272391}"/>
                </a:ext>
              </a:extLst>
            </p:cNvPr>
            <p:cNvSpPr/>
            <p:nvPr/>
          </p:nvSpPr>
          <p:spPr>
            <a:xfrm>
              <a:off x="0" y="0"/>
              <a:ext cx="24384000" cy="1828800"/>
            </a:xfrm>
            <a:custGeom>
              <a:avLst/>
              <a:gdLst/>
              <a:ahLst/>
              <a:cxnLst/>
              <a:rect l="l" t="t" r="r" b="b"/>
              <a:pathLst>
                <a:path w="24384000" h="1828800">
                  <a:moveTo>
                    <a:pt x="0" y="0"/>
                  </a:moveTo>
                  <a:lnTo>
                    <a:pt x="24384000" y="0"/>
                  </a:lnTo>
                  <a:lnTo>
                    <a:pt x="24384000" y="1828800"/>
                  </a:lnTo>
                  <a:lnTo>
                    <a:pt x="0" y="1828800"/>
                  </a:lnTo>
                  <a:close/>
                </a:path>
              </a:pathLst>
            </a:custGeom>
            <a:solidFill>
              <a:srgbClr val="0D5F8B"/>
            </a:solidFill>
          </p:spPr>
          <p:txBody>
            <a:bodyPr/>
            <a:lstStyle/>
            <a:p>
              <a:endParaRPr lang="de-DE" sz="2667"/>
            </a:p>
          </p:txBody>
        </p:sp>
      </p:grpSp>
      <p:grpSp>
        <p:nvGrpSpPr>
          <p:cNvPr id="18" name="Group 18">
            <a:extLst>
              <a:ext uri="{FF2B5EF4-FFF2-40B4-BE49-F238E27FC236}">
                <a16:creationId xmlns:a16="http://schemas.microsoft.com/office/drawing/2014/main" id="{4A259B41-F249-29F1-C648-452B374FFC65}"/>
              </a:ext>
            </a:extLst>
          </p:cNvPr>
          <p:cNvGrpSpPr/>
          <p:nvPr/>
        </p:nvGrpSpPr>
        <p:grpSpPr>
          <a:xfrm>
            <a:off x="975360" y="201168"/>
            <a:ext cx="20726400" cy="1414272"/>
            <a:chOff x="0" y="0"/>
            <a:chExt cx="20726400" cy="1414272"/>
          </a:xfrm>
        </p:grpSpPr>
        <p:sp>
          <p:nvSpPr>
            <p:cNvPr id="19" name="Freeform 19">
              <a:extLst>
                <a:ext uri="{FF2B5EF4-FFF2-40B4-BE49-F238E27FC236}">
                  <a16:creationId xmlns:a16="http://schemas.microsoft.com/office/drawing/2014/main" id="{8CA97DCE-5E7E-30E6-58CD-E3AD96EF861C}"/>
                </a:ext>
              </a:extLst>
            </p:cNvPr>
            <p:cNvSpPr/>
            <p:nvPr/>
          </p:nvSpPr>
          <p:spPr>
            <a:xfrm>
              <a:off x="0" y="0"/>
              <a:ext cx="20726400" cy="1414272"/>
            </a:xfrm>
            <a:custGeom>
              <a:avLst/>
              <a:gdLst/>
              <a:ahLst/>
              <a:cxnLst/>
              <a:rect l="l" t="t" r="r" b="b"/>
              <a:pathLst>
                <a:path w="20726400" h="1414272">
                  <a:moveTo>
                    <a:pt x="0" y="0"/>
                  </a:moveTo>
                  <a:lnTo>
                    <a:pt x="20726400" y="0"/>
                  </a:lnTo>
                  <a:lnTo>
                    <a:pt x="20726400" y="1414272"/>
                  </a:lnTo>
                  <a:lnTo>
                    <a:pt x="0" y="1414272"/>
                  </a:lnTo>
                  <a:close/>
                </a:path>
              </a:pathLst>
            </a:custGeom>
            <a:blipFill>
              <a:blip r:embed="rId4">
                <a:alphaModFix amt="0"/>
              </a:blip>
              <a:stretch>
                <a:fillRect t="-235556" b="-235556"/>
              </a:stretch>
            </a:blipFill>
          </p:spPr>
          <p:txBody>
            <a:bodyPr/>
            <a:lstStyle/>
            <a:p>
              <a:endParaRPr lang="de-DE" sz="2667"/>
            </a:p>
          </p:txBody>
        </p:sp>
        <p:sp>
          <p:nvSpPr>
            <p:cNvPr id="20" name="TextBox 20">
              <a:extLst>
                <a:ext uri="{FF2B5EF4-FFF2-40B4-BE49-F238E27FC236}">
                  <a16:creationId xmlns:a16="http://schemas.microsoft.com/office/drawing/2014/main" id="{4BE44FB5-1D62-1311-6A55-C02AA1AF193B}"/>
                </a:ext>
              </a:extLst>
            </p:cNvPr>
            <p:cNvSpPr txBox="1"/>
            <p:nvPr/>
          </p:nvSpPr>
          <p:spPr>
            <a:xfrm>
              <a:off x="0" y="9525"/>
              <a:ext cx="20726400" cy="1404747"/>
            </a:xfrm>
            <a:prstGeom prst="rect">
              <a:avLst/>
            </a:prstGeom>
          </p:spPr>
          <p:txBody>
            <a:bodyPr lIns="0" tIns="0" rIns="0" bIns="0" rtlCol="0" anchor="ctr"/>
            <a:lstStyle/>
            <a:p>
              <a:pPr>
                <a:lnSpc>
                  <a:spcPts val="7040"/>
                </a:lnSpc>
              </a:pPr>
              <a:r>
                <a:rPr lang="en-GB" sz="4000">
                  <a:solidFill>
                    <a:schemeClr val="tx1"/>
                  </a:solidFill>
                </a:rPr>
                <a:t>Russian gas phase-out can only be ensured through closer cooperation</a:t>
              </a:r>
            </a:p>
          </p:txBody>
        </p:sp>
      </p:grpSp>
      <p:sp>
        <p:nvSpPr>
          <p:cNvPr id="21" name="Freeform 21">
            <a:extLst>
              <a:ext uri="{FF2B5EF4-FFF2-40B4-BE49-F238E27FC236}">
                <a16:creationId xmlns:a16="http://schemas.microsoft.com/office/drawing/2014/main" id="{144DF019-CD6E-E2BB-FE64-44051F5DD7AE}"/>
              </a:ext>
            </a:extLst>
          </p:cNvPr>
          <p:cNvSpPr/>
          <p:nvPr/>
        </p:nvSpPr>
        <p:spPr>
          <a:xfrm>
            <a:off x="20946167" y="143130"/>
            <a:ext cx="2833389" cy="1492759"/>
          </a:xfrm>
          <a:custGeom>
            <a:avLst/>
            <a:gdLst/>
            <a:ahLst/>
            <a:cxnLst/>
            <a:rect l="l" t="t" r="r" b="b"/>
            <a:pathLst>
              <a:path w="2125042" h="1119569">
                <a:moveTo>
                  <a:pt x="0" y="0"/>
                </a:moveTo>
                <a:lnTo>
                  <a:pt x="2125041" y="0"/>
                </a:lnTo>
                <a:lnTo>
                  <a:pt x="2125041" y="1119568"/>
                </a:lnTo>
                <a:lnTo>
                  <a:pt x="0" y="1119568"/>
                </a:lnTo>
                <a:lnTo>
                  <a:pt x="0" y="0"/>
                </a:lnTo>
                <a:close/>
              </a:path>
            </a:pathLst>
          </a:custGeom>
          <a:blipFill>
            <a:blip r:embed="rId5"/>
            <a:stretch>
              <a:fillRect/>
            </a:stretch>
          </a:blipFill>
        </p:spPr>
        <p:txBody>
          <a:bodyPr/>
          <a:lstStyle/>
          <a:p>
            <a:endParaRPr lang="de-DE" sz="2667"/>
          </a:p>
        </p:txBody>
      </p:sp>
      <p:grpSp>
        <p:nvGrpSpPr>
          <p:cNvPr id="27" name="Group 27">
            <a:extLst>
              <a:ext uri="{FF2B5EF4-FFF2-40B4-BE49-F238E27FC236}">
                <a16:creationId xmlns:a16="http://schemas.microsoft.com/office/drawing/2014/main" id="{B3C4C9F3-DCFB-3BCC-9DEB-8D4ACAEDA3C6}"/>
              </a:ext>
            </a:extLst>
          </p:cNvPr>
          <p:cNvGrpSpPr/>
          <p:nvPr/>
        </p:nvGrpSpPr>
        <p:grpSpPr>
          <a:xfrm>
            <a:off x="1219200" y="10185151"/>
            <a:ext cx="7315200" cy="1818315"/>
            <a:chOff x="0" y="0"/>
            <a:chExt cx="7315200" cy="1818315"/>
          </a:xfrm>
        </p:grpSpPr>
        <p:sp>
          <p:nvSpPr>
            <p:cNvPr id="28" name="Freeform 28">
              <a:extLst>
                <a:ext uri="{FF2B5EF4-FFF2-40B4-BE49-F238E27FC236}">
                  <a16:creationId xmlns:a16="http://schemas.microsoft.com/office/drawing/2014/main" id="{89E2C0BD-F8A7-6A64-C8C1-E4A535785EE0}"/>
                </a:ext>
              </a:extLst>
            </p:cNvPr>
            <p:cNvSpPr/>
            <p:nvPr/>
          </p:nvSpPr>
          <p:spPr>
            <a:xfrm>
              <a:off x="0" y="0"/>
              <a:ext cx="7315200" cy="1818315"/>
            </a:xfrm>
            <a:custGeom>
              <a:avLst/>
              <a:gdLst/>
              <a:ahLst/>
              <a:cxnLst/>
              <a:rect l="l" t="t" r="r" b="b"/>
              <a:pathLst>
                <a:path w="7315200" h="1818315">
                  <a:moveTo>
                    <a:pt x="0" y="0"/>
                  </a:moveTo>
                  <a:lnTo>
                    <a:pt x="7315200" y="0"/>
                  </a:lnTo>
                  <a:lnTo>
                    <a:pt x="7315200" y="1818315"/>
                  </a:lnTo>
                  <a:lnTo>
                    <a:pt x="0" y="1818315"/>
                  </a:lnTo>
                  <a:close/>
                </a:path>
              </a:pathLst>
            </a:custGeom>
            <a:blipFill>
              <a:blip r:embed="rId4">
                <a:alphaModFix amt="0"/>
              </a:blip>
              <a:stretch>
                <a:fillRect l="-18428" r="-18428" b="-114563"/>
              </a:stretch>
            </a:blipFill>
          </p:spPr>
          <p:txBody>
            <a:bodyPr/>
            <a:lstStyle/>
            <a:p>
              <a:endParaRPr lang="de-DE" sz="2667"/>
            </a:p>
          </p:txBody>
        </p:sp>
        <p:sp>
          <p:nvSpPr>
            <p:cNvPr id="29" name="TextBox 29">
              <a:extLst>
                <a:ext uri="{FF2B5EF4-FFF2-40B4-BE49-F238E27FC236}">
                  <a16:creationId xmlns:a16="http://schemas.microsoft.com/office/drawing/2014/main" id="{084E6592-655F-6570-F56A-CA56C7A4292B}"/>
                </a:ext>
              </a:extLst>
            </p:cNvPr>
            <p:cNvSpPr txBox="1"/>
            <p:nvPr/>
          </p:nvSpPr>
          <p:spPr>
            <a:xfrm>
              <a:off x="0" y="0"/>
              <a:ext cx="7315200" cy="1818315"/>
            </a:xfrm>
            <a:prstGeom prst="rect">
              <a:avLst/>
            </a:prstGeom>
          </p:spPr>
          <p:txBody>
            <a:bodyPr lIns="0" tIns="0" rIns="0" bIns="0" rtlCol="0" anchor="ctr"/>
            <a:lstStyle/>
            <a:p>
              <a:pPr algn="ctr">
                <a:lnSpc>
                  <a:spcPts val="4320"/>
                </a:lnSpc>
              </a:pPr>
              <a:endParaRPr lang="en-US" sz="3600">
                <a:latin typeface="Proxima Nova Bold"/>
                <a:ea typeface="Proxima Nova Bold"/>
                <a:cs typeface="Proxima Nova Bold"/>
                <a:sym typeface="Proxima Nova Bold"/>
              </a:endParaRPr>
            </a:p>
          </p:txBody>
        </p:sp>
      </p:grpSp>
      <p:grpSp>
        <p:nvGrpSpPr>
          <p:cNvPr id="35" name="Group 35">
            <a:extLst>
              <a:ext uri="{FF2B5EF4-FFF2-40B4-BE49-F238E27FC236}">
                <a16:creationId xmlns:a16="http://schemas.microsoft.com/office/drawing/2014/main" id="{B12C1BDE-4168-3B49-BC67-3A03C2D2BF76}"/>
              </a:ext>
            </a:extLst>
          </p:cNvPr>
          <p:cNvGrpSpPr/>
          <p:nvPr/>
        </p:nvGrpSpPr>
        <p:grpSpPr>
          <a:xfrm>
            <a:off x="0" y="13045440"/>
            <a:ext cx="24384000" cy="670560"/>
            <a:chOff x="0" y="0"/>
            <a:chExt cx="24384000" cy="670560"/>
          </a:xfrm>
        </p:grpSpPr>
        <p:sp>
          <p:nvSpPr>
            <p:cNvPr id="36" name="Freeform 36">
              <a:extLst>
                <a:ext uri="{FF2B5EF4-FFF2-40B4-BE49-F238E27FC236}">
                  <a16:creationId xmlns:a16="http://schemas.microsoft.com/office/drawing/2014/main" id="{FEE0E82E-EC62-4D8D-9FA9-393D05514FC9}"/>
                </a:ext>
              </a:extLst>
            </p:cNvPr>
            <p:cNvSpPr/>
            <p:nvPr/>
          </p:nvSpPr>
          <p:spPr>
            <a:xfrm>
              <a:off x="0" y="0"/>
              <a:ext cx="24384000" cy="670560"/>
            </a:xfrm>
            <a:custGeom>
              <a:avLst/>
              <a:gdLst/>
              <a:ahLst/>
              <a:cxnLst/>
              <a:rect l="l" t="t" r="r" b="b"/>
              <a:pathLst>
                <a:path w="24384000" h="670560">
                  <a:moveTo>
                    <a:pt x="0" y="0"/>
                  </a:moveTo>
                  <a:lnTo>
                    <a:pt x="24384000" y="0"/>
                  </a:lnTo>
                  <a:lnTo>
                    <a:pt x="24384000" y="670560"/>
                  </a:lnTo>
                  <a:lnTo>
                    <a:pt x="0" y="670560"/>
                  </a:lnTo>
                  <a:close/>
                </a:path>
              </a:pathLst>
            </a:custGeom>
            <a:solidFill>
              <a:srgbClr val="0D5F8B"/>
            </a:solidFill>
          </p:spPr>
          <p:txBody>
            <a:bodyPr/>
            <a:lstStyle/>
            <a:p>
              <a:endParaRPr lang="de-DE" sz="2667"/>
            </a:p>
          </p:txBody>
        </p:sp>
      </p:grpSp>
      <p:grpSp>
        <p:nvGrpSpPr>
          <p:cNvPr id="37" name="Group 37">
            <a:extLst>
              <a:ext uri="{FF2B5EF4-FFF2-40B4-BE49-F238E27FC236}">
                <a16:creationId xmlns:a16="http://schemas.microsoft.com/office/drawing/2014/main" id="{D7F9FAC6-7AB6-CC10-4D15-E142E252DB9E}"/>
              </a:ext>
            </a:extLst>
          </p:cNvPr>
          <p:cNvGrpSpPr/>
          <p:nvPr/>
        </p:nvGrpSpPr>
        <p:grpSpPr>
          <a:xfrm>
            <a:off x="853440" y="13033248"/>
            <a:ext cx="19507200" cy="682752"/>
            <a:chOff x="0" y="0"/>
            <a:chExt cx="19507200" cy="682752"/>
          </a:xfrm>
        </p:grpSpPr>
        <p:sp>
          <p:nvSpPr>
            <p:cNvPr id="38" name="Freeform 38">
              <a:extLst>
                <a:ext uri="{FF2B5EF4-FFF2-40B4-BE49-F238E27FC236}">
                  <a16:creationId xmlns:a16="http://schemas.microsoft.com/office/drawing/2014/main" id="{157B3EAA-F068-1894-5563-177B6CF9DB9D}"/>
                </a:ext>
              </a:extLst>
            </p:cNvPr>
            <p:cNvSpPr/>
            <p:nvPr/>
          </p:nvSpPr>
          <p:spPr>
            <a:xfrm>
              <a:off x="0" y="0"/>
              <a:ext cx="19507200" cy="682752"/>
            </a:xfrm>
            <a:custGeom>
              <a:avLst/>
              <a:gdLst/>
              <a:ahLst/>
              <a:cxnLst/>
              <a:rect l="l" t="t" r="r" b="b"/>
              <a:pathLst>
                <a:path w="19507200" h="682752">
                  <a:moveTo>
                    <a:pt x="0" y="0"/>
                  </a:moveTo>
                  <a:lnTo>
                    <a:pt x="19507200" y="0"/>
                  </a:lnTo>
                  <a:lnTo>
                    <a:pt x="19507200" y="682752"/>
                  </a:lnTo>
                  <a:lnTo>
                    <a:pt x="0" y="682752"/>
                  </a:lnTo>
                  <a:close/>
                </a:path>
              </a:pathLst>
            </a:custGeom>
            <a:blipFill>
              <a:blip r:embed="rId4">
                <a:alphaModFix amt="0"/>
              </a:blip>
              <a:stretch>
                <a:fillRect t="-506715" b="-506715"/>
              </a:stretch>
            </a:blipFill>
          </p:spPr>
          <p:txBody>
            <a:bodyPr/>
            <a:lstStyle/>
            <a:p>
              <a:endParaRPr lang="de-DE" sz="2667"/>
            </a:p>
          </p:txBody>
        </p:sp>
        <p:sp>
          <p:nvSpPr>
            <p:cNvPr id="39" name="TextBox 39">
              <a:extLst>
                <a:ext uri="{FF2B5EF4-FFF2-40B4-BE49-F238E27FC236}">
                  <a16:creationId xmlns:a16="http://schemas.microsoft.com/office/drawing/2014/main" id="{95A203AD-9A9F-54FD-68AD-202E04345F10}"/>
                </a:ext>
              </a:extLst>
            </p:cNvPr>
            <p:cNvSpPr txBox="1"/>
            <p:nvPr/>
          </p:nvSpPr>
          <p:spPr>
            <a:xfrm>
              <a:off x="0" y="-28575"/>
              <a:ext cx="19507200" cy="711327"/>
            </a:xfrm>
            <a:prstGeom prst="rect">
              <a:avLst/>
            </a:prstGeom>
          </p:spPr>
          <p:txBody>
            <a:bodyPr lIns="0" tIns="0" rIns="0" bIns="0" rtlCol="0" anchor="ctr"/>
            <a:lstStyle/>
            <a:p>
              <a:pPr>
                <a:lnSpc>
                  <a:spcPts val="2239"/>
                </a:lnSpc>
              </a:pPr>
              <a:r>
                <a:rPr lang="en-US" sz="1865">
                  <a:latin typeface="Calibri (MS)"/>
                  <a:ea typeface="Calibri (MS)"/>
                  <a:cs typeface="Calibri (MS)"/>
                  <a:sym typeface="Calibri (MS)"/>
                </a:rPr>
                <a:t>energy traders europe  |  Integrate by '28  </a:t>
              </a:r>
            </a:p>
          </p:txBody>
        </p:sp>
      </p:grpSp>
      <p:sp>
        <p:nvSpPr>
          <p:cNvPr id="40" name="TextBox 40">
            <a:extLst>
              <a:ext uri="{FF2B5EF4-FFF2-40B4-BE49-F238E27FC236}">
                <a16:creationId xmlns:a16="http://schemas.microsoft.com/office/drawing/2014/main" id="{DB50D7FD-C573-9E22-7717-9C80E093ABA9}"/>
              </a:ext>
            </a:extLst>
          </p:cNvPr>
          <p:cNvSpPr txBox="1"/>
          <p:nvPr/>
        </p:nvSpPr>
        <p:spPr>
          <a:xfrm>
            <a:off x="2031344" y="2489783"/>
            <a:ext cx="21377296" cy="553998"/>
          </a:xfrm>
          <a:prstGeom prst="rect">
            <a:avLst/>
          </a:prstGeom>
          <a:solidFill>
            <a:schemeClr val="accent1"/>
          </a:solidFill>
        </p:spPr>
        <p:txBody>
          <a:bodyPr wrap="square" lIns="0" tIns="0" rIns="0" bIns="0" rtlCol="0" anchor="t">
            <a:spAutoFit/>
          </a:bodyPr>
          <a:lstStyle/>
          <a:p>
            <a:pPr algn="ctr"/>
            <a:r>
              <a:rPr lang="en-GB" sz="3600">
                <a:solidFill>
                  <a:schemeClr val="tx1"/>
                </a:solidFill>
              </a:rPr>
              <a:t>A common procedure for import authorisation is critical for ensuring security of supply</a:t>
            </a:r>
          </a:p>
        </p:txBody>
      </p:sp>
      <p:sp>
        <p:nvSpPr>
          <p:cNvPr id="2" name="TextBox 1">
            <a:extLst>
              <a:ext uri="{FF2B5EF4-FFF2-40B4-BE49-F238E27FC236}">
                <a16:creationId xmlns:a16="http://schemas.microsoft.com/office/drawing/2014/main" id="{3DF70153-1151-1A00-AF5C-10F6F32072A8}"/>
              </a:ext>
            </a:extLst>
          </p:cNvPr>
          <p:cNvSpPr txBox="1"/>
          <p:nvPr/>
        </p:nvSpPr>
        <p:spPr>
          <a:xfrm>
            <a:off x="2417751" y="4730383"/>
            <a:ext cx="9114709" cy="30177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1721" tIns="61721" rIns="61721" bIns="61721" numCol="1" spcCol="38100" rtlCol="0" anchor="ctr">
            <a:spAutoFit/>
          </a:bodyPr>
          <a:lstStyle/>
          <a:p>
            <a:pPr marL="685800" marR="0" lvl="0" indent="-685800" defTabSz="914400" rtl="0" eaLnBrk="1" fontAlgn="auto" latinLnBrk="0" hangingPunct="1">
              <a:spcBef>
                <a:spcPts val="1800"/>
              </a:spcBef>
              <a:spcAft>
                <a:spcPts val="1800"/>
              </a:spcAft>
              <a:buClrTx/>
              <a:buSzTx/>
              <a:buFont typeface="Wingdings" panose="05000000000000000000" pitchFamily="2" charset="2"/>
              <a:buChar char="q"/>
              <a:tabLst/>
              <a:defRPr/>
            </a:pPr>
            <a:r>
              <a:rPr lang="en-GB" sz="3200" b="0" noProof="0">
                <a:solidFill>
                  <a:srgbClr val="002060"/>
                </a:solidFill>
              </a:rPr>
              <a:t>Build on documents that </a:t>
            </a:r>
            <a:r>
              <a:rPr lang="en-GB" sz="3200" noProof="0">
                <a:solidFill>
                  <a:srgbClr val="002060"/>
                </a:solidFill>
              </a:rPr>
              <a:t>can be obtained </a:t>
            </a:r>
            <a:r>
              <a:rPr lang="en-GB" sz="3200" b="0" noProof="0">
                <a:solidFill>
                  <a:srgbClr val="002060"/>
                </a:solidFill>
              </a:rPr>
              <a:t>by importers </a:t>
            </a:r>
          </a:p>
          <a:p>
            <a:pPr marL="685800" marR="0" lvl="0" indent="-685800" defTabSz="914400" rtl="0" eaLnBrk="1" fontAlgn="auto" latinLnBrk="0" hangingPunct="1">
              <a:spcBef>
                <a:spcPts val="1800"/>
              </a:spcBef>
              <a:spcAft>
                <a:spcPts val="1800"/>
              </a:spcAft>
              <a:buClrTx/>
              <a:buSzTx/>
              <a:buFont typeface="Wingdings" panose="05000000000000000000" pitchFamily="2" charset="2"/>
              <a:buChar char="q"/>
              <a:tabLst/>
              <a:defRPr/>
            </a:pPr>
            <a:r>
              <a:rPr lang="en-GB" sz="3200" noProof="0">
                <a:solidFill>
                  <a:srgbClr val="002E6D"/>
                </a:solidFill>
              </a:rPr>
              <a:t>Be as simple as possible, </a:t>
            </a:r>
            <a:r>
              <a:rPr lang="en-GB" sz="3200" b="0" noProof="0">
                <a:solidFill>
                  <a:srgbClr val="002E6D"/>
                </a:solidFill>
              </a:rPr>
              <a:t>allowing for swift verification and authorization</a:t>
            </a:r>
          </a:p>
        </p:txBody>
      </p:sp>
      <p:sp>
        <p:nvSpPr>
          <p:cNvPr id="3" name="TextBox 2">
            <a:extLst>
              <a:ext uri="{FF2B5EF4-FFF2-40B4-BE49-F238E27FC236}">
                <a16:creationId xmlns:a16="http://schemas.microsoft.com/office/drawing/2014/main" id="{232A9E3A-678E-A589-4890-C2DAA9E0831B}"/>
              </a:ext>
            </a:extLst>
          </p:cNvPr>
          <p:cNvSpPr txBox="1"/>
          <p:nvPr/>
        </p:nvSpPr>
        <p:spPr>
          <a:xfrm>
            <a:off x="12714910" y="4730382"/>
            <a:ext cx="9124872" cy="30177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1721" tIns="61721" rIns="61721" bIns="61721" numCol="1" spcCol="38100" rtlCol="0" anchor="ctr">
            <a:spAutoFit/>
          </a:bodyPr>
          <a:lstStyle/>
          <a:p>
            <a:pPr marL="571500" marR="0" indent="-571500" algn="l" defTabSz="788669" rtl="0" fontAlgn="auto" latinLnBrk="0" hangingPunct="0">
              <a:spcBef>
                <a:spcPts val="1800"/>
              </a:spcBef>
              <a:spcAft>
                <a:spcPts val="1800"/>
              </a:spcAft>
              <a:buClrTx/>
              <a:buSzTx/>
              <a:buFont typeface="Wingdings" panose="05000000000000000000" pitchFamily="2" charset="2"/>
              <a:buChar char="q"/>
              <a:tabLst/>
            </a:pPr>
            <a:r>
              <a:rPr lang="en-GB" sz="3200" b="0" noProof="0">
                <a:solidFill>
                  <a:srgbClr val="002E6D"/>
                </a:solidFill>
                <a:latin typeface="+mn-lt"/>
                <a:ea typeface="+mn-ea"/>
                <a:cs typeface="+mn-cs"/>
              </a:rPr>
              <a:t>Ensure that </a:t>
            </a:r>
            <a:r>
              <a:rPr lang="en-GB" sz="3200" noProof="0">
                <a:solidFill>
                  <a:srgbClr val="002E6D"/>
                </a:solidFill>
                <a:latin typeface="+mn-lt"/>
                <a:ea typeface="+mn-ea"/>
                <a:cs typeface="+mn-cs"/>
              </a:rPr>
              <a:t>legitimate gas can be delivered </a:t>
            </a:r>
            <a:r>
              <a:rPr lang="en-GB" sz="3200" b="0" noProof="0">
                <a:solidFill>
                  <a:srgbClr val="002E6D"/>
                </a:solidFill>
                <a:latin typeface="+mn-lt"/>
                <a:ea typeface="+mn-ea"/>
                <a:cs typeface="+mn-cs"/>
              </a:rPr>
              <a:t>anywhere in the EU</a:t>
            </a:r>
          </a:p>
          <a:p>
            <a:pPr marL="571500" marR="0" indent="-571500" algn="l" defTabSz="788669" rtl="0" fontAlgn="auto" latinLnBrk="0" hangingPunct="0">
              <a:spcBef>
                <a:spcPts val="1800"/>
              </a:spcBef>
              <a:spcAft>
                <a:spcPts val="1800"/>
              </a:spcAft>
              <a:buClrTx/>
              <a:buSzTx/>
              <a:buFont typeface="Wingdings" panose="05000000000000000000" pitchFamily="2" charset="2"/>
              <a:buChar char="q"/>
              <a:tabLst/>
            </a:pPr>
            <a:r>
              <a:rPr lang="en-GB" sz="3200" b="0" noProof="0">
                <a:solidFill>
                  <a:srgbClr val="002E6D"/>
                </a:solidFill>
                <a:latin typeface="+mn-lt"/>
                <a:ea typeface="+mn-ea"/>
                <a:cs typeface="+mn-cs"/>
              </a:rPr>
              <a:t>Allow for granting authorisation </a:t>
            </a:r>
            <a:r>
              <a:rPr lang="en-GB" sz="3200" noProof="0">
                <a:solidFill>
                  <a:srgbClr val="002E6D"/>
                </a:solidFill>
                <a:latin typeface="+mn-lt"/>
                <a:ea typeface="+mn-ea"/>
                <a:cs typeface="+mn-cs"/>
              </a:rPr>
              <a:t>for the entire duration of the contract</a:t>
            </a:r>
            <a:endParaRPr lang="en-GB" sz="3200" i="0" u="none" strike="noStrike" cap="none" spc="0" normalizeH="0" baseline="0" noProof="0">
              <a:ln>
                <a:noFill/>
              </a:ln>
              <a:solidFill>
                <a:srgbClr val="002E6D"/>
              </a:solidFill>
              <a:effectLst/>
              <a:uFillTx/>
              <a:latin typeface="+mn-lt"/>
              <a:ea typeface="+mn-ea"/>
              <a:cs typeface="+mn-cs"/>
            </a:endParaRPr>
          </a:p>
        </p:txBody>
      </p:sp>
    </p:spTree>
    <p:extLst>
      <p:ext uri="{BB962C8B-B14F-4D97-AF65-F5344CB8AC3E}">
        <p14:creationId xmlns:p14="http://schemas.microsoft.com/office/powerpoint/2010/main" val="14299072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A4935D-5270-5CCA-5678-4EDF6940C2E8}"/>
            </a:ext>
          </a:extLst>
        </p:cNvPr>
        <p:cNvGrpSpPr/>
        <p:nvPr/>
      </p:nvGrpSpPr>
      <p:grpSpPr>
        <a:xfrm>
          <a:off x="0" y="0"/>
          <a:ext cx="0" cy="0"/>
          <a:chOff x="0" y="0"/>
          <a:chExt cx="0" cy="0"/>
        </a:xfrm>
      </p:grpSpPr>
      <p:sp>
        <p:nvSpPr>
          <p:cNvPr id="5" name="Freeform 2">
            <a:extLst>
              <a:ext uri="{FF2B5EF4-FFF2-40B4-BE49-F238E27FC236}">
                <a16:creationId xmlns:a16="http://schemas.microsoft.com/office/drawing/2014/main" id="{0BEFAB9C-FDFD-001D-EE59-CCCE63A9EF23}"/>
              </a:ext>
            </a:extLst>
          </p:cNvPr>
          <p:cNvSpPr/>
          <p:nvPr/>
        </p:nvSpPr>
        <p:spPr>
          <a:xfrm>
            <a:off x="0" y="-11084"/>
            <a:ext cx="24384000" cy="13716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74" r="-74"/>
            </a:stretch>
          </a:blipFill>
        </p:spPr>
        <p:txBody>
          <a:bodyPr/>
          <a:lstStyle/>
          <a:p>
            <a:endParaRPr lang="de-DE" sz="2667"/>
          </a:p>
        </p:txBody>
      </p:sp>
      <p:sp>
        <p:nvSpPr>
          <p:cNvPr id="9" name="Freeform 9">
            <a:extLst>
              <a:ext uri="{FF2B5EF4-FFF2-40B4-BE49-F238E27FC236}">
                <a16:creationId xmlns:a16="http://schemas.microsoft.com/office/drawing/2014/main" id="{952C72A4-3658-086B-90EC-E8965DC0A179}"/>
              </a:ext>
            </a:extLst>
          </p:cNvPr>
          <p:cNvSpPr/>
          <p:nvPr/>
        </p:nvSpPr>
        <p:spPr>
          <a:xfrm>
            <a:off x="1219200" y="5036153"/>
            <a:ext cx="7315200" cy="3412747"/>
          </a:xfrm>
          <a:custGeom>
            <a:avLst/>
            <a:gdLst/>
            <a:ahLst/>
            <a:cxnLst/>
            <a:rect l="l" t="t" r="r" b="b"/>
            <a:pathLst>
              <a:path w="7315200" h="3412747">
                <a:moveTo>
                  <a:pt x="0" y="0"/>
                </a:moveTo>
                <a:lnTo>
                  <a:pt x="7315200" y="0"/>
                </a:lnTo>
                <a:lnTo>
                  <a:pt x="7315200" y="3412747"/>
                </a:lnTo>
                <a:lnTo>
                  <a:pt x="0" y="3412747"/>
                </a:lnTo>
                <a:close/>
              </a:path>
            </a:pathLst>
          </a:custGeom>
          <a:blipFill>
            <a:blip r:embed="rId4">
              <a:alphaModFix amt="0"/>
            </a:blip>
            <a:stretch>
              <a:fillRect l="-18428" r="-18428" b="-14319"/>
            </a:stretch>
          </a:blipFill>
        </p:spPr>
        <p:txBody>
          <a:bodyPr/>
          <a:lstStyle/>
          <a:p>
            <a:endParaRPr lang="de-DE" sz="2667"/>
          </a:p>
        </p:txBody>
      </p:sp>
      <p:grpSp>
        <p:nvGrpSpPr>
          <p:cNvPr id="11" name="Group 11">
            <a:extLst>
              <a:ext uri="{FF2B5EF4-FFF2-40B4-BE49-F238E27FC236}">
                <a16:creationId xmlns:a16="http://schemas.microsoft.com/office/drawing/2014/main" id="{F331EF82-2618-8B9F-095F-10EEBC53DDE0}"/>
              </a:ext>
            </a:extLst>
          </p:cNvPr>
          <p:cNvGrpSpPr/>
          <p:nvPr/>
        </p:nvGrpSpPr>
        <p:grpSpPr>
          <a:xfrm>
            <a:off x="2031344" y="3897852"/>
            <a:ext cx="21377296" cy="6642686"/>
            <a:chOff x="0" y="0"/>
            <a:chExt cx="14142720" cy="4091209"/>
          </a:xfrm>
        </p:grpSpPr>
        <p:sp>
          <p:nvSpPr>
            <p:cNvPr id="12" name="Freeform 12">
              <a:extLst>
                <a:ext uri="{FF2B5EF4-FFF2-40B4-BE49-F238E27FC236}">
                  <a16:creationId xmlns:a16="http://schemas.microsoft.com/office/drawing/2014/main" id="{25E33B8C-350C-374F-DBC3-7735FE9BA9DA}"/>
                </a:ext>
              </a:extLst>
            </p:cNvPr>
            <p:cNvSpPr/>
            <p:nvPr/>
          </p:nvSpPr>
          <p:spPr>
            <a:xfrm>
              <a:off x="0" y="0"/>
              <a:ext cx="14142720" cy="4091209"/>
            </a:xfrm>
            <a:custGeom>
              <a:avLst/>
              <a:gdLst/>
              <a:ahLst/>
              <a:cxnLst/>
              <a:rect l="l" t="t" r="r" b="b"/>
              <a:pathLst>
                <a:path w="14142720" h="4091209">
                  <a:moveTo>
                    <a:pt x="177800" y="0"/>
                  </a:moveTo>
                  <a:lnTo>
                    <a:pt x="13964920" y="0"/>
                  </a:lnTo>
                  <a:cubicBezTo>
                    <a:pt x="14012075" y="0"/>
                    <a:pt x="14057300" y="18732"/>
                    <a:pt x="14090644" y="52076"/>
                  </a:cubicBezTo>
                  <a:cubicBezTo>
                    <a:pt x="14123988" y="85420"/>
                    <a:pt x="14142720" y="130645"/>
                    <a:pt x="14142720" y="177800"/>
                  </a:cubicBezTo>
                  <a:lnTo>
                    <a:pt x="14142720" y="3913409"/>
                  </a:lnTo>
                  <a:cubicBezTo>
                    <a:pt x="14142720" y="4011606"/>
                    <a:pt x="14063115" y="4091209"/>
                    <a:pt x="13964920" y="4091209"/>
                  </a:cubicBezTo>
                  <a:lnTo>
                    <a:pt x="177800" y="4091209"/>
                  </a:lnTo>
                  <a:cubicBezTo>
                    <a:pt x="130645" y="4091209"/>
                    <a:pt x="85420" y="4072477"/>
                    <a:pt x="52076" y="4039133"/>
                  </a:cubicBezTo>
                  <a:cubicBezTo>
                    <a:pt x="18732" y="4005789"/>
                    <a:pt x="0" y="3960565"/>
                    <a:pt x="0" y="3913409"/>
                  </a:cubicBezTo>
                  <a:lnTo>
                    <a:pt x="0" y="177800"/>
                  </a:lnTo>
                  <a:cubicBezTo>
                    <a:pt x="0" y="79604"/>
                    <a:pt x="79604" y="0"/>
                    <a:pt x="177800" y="0"/>
                  </a:cubicBezTo>
                  <a:close/>
                </a:path>
              </a:pathLst>
            </a:custGeom>
            <a:solidFill>
              <a:srgbClr val="FFFFFF"/>
            </a:solidFill>
          </p:spPr>
          <p:txBody>
            <a:bodyPr/>
            <a:lstStyle/>
            <a:p>
              <a:pPr marL="560388"/>
              <a:endParaRPr lang="en-GB" sz="2400">
                <a:solidFill>
                  <a:srgbClr val="002060"/>
                </a:solidFill>
              </a:endParaRPr>
            </a:p>
            <a:p>
              <a:pPr marL="890588" indent="-330200">
                <a:buFont typeface="Arial" panose="020B0604020202020204" pitchFamily="34" charset="0"/>
                <a:buChar char="•"/>
              </a:pPr>
              <a:endParaRPr lang="en-GB" sz="2400">
                <a:solidFill>
                  <a:srgbClr val="002060"/>
                </a:solidFill>
              </a:endParaRPr>
            </a:p>
            <a:p>
              <a:pPr marL="890588" indent="-330200">
                <a:buFont typeface="Arial" panose="020B0604020202020204" pitchFamily="34" charset="0"/>
                <a:buChar char="•"/>
              </a:pPr>
              <a:r>
                <a:rPr lang="en-GB" sz="2800">
                  <a:solidFill>
                    <a:srgbClr val="002060"/>
                  </a:solidFill>
                </a:rPr>
                <a:t>Deviations from the EU acquis create a dangerous precedent and need to be addressed. </a:t>
              </a:r>
              <a:r>
                <a:rPr lang="en-GB" sz="2800" b="0">
                  <a:solidFill>
                    <a:srgbClr val="002060"/>
                  </a:solidFill>
                </a:rPr>
                <a:t>Consistent implementation remains critical for the completion of the internal market.</a:t>
              </a:r>
            </a:p>
            <a:p>
              <a:pPr marL="560388"/>
              <a:endParaRPr lang="en-GB" sz="2800" b="0">
                <a:solidFill>
                  <a:srgbClr val="002060"/>
                </a:solidFill>
              </a:endParaRPr>
            </a:p>
            <a:p>
              <a:pPr marL="890588" indent="-330200">
                <a:buFont typeface="Arial" panose="020B0604020202020204" pitchFamily="34" charset="0"/>
                <a:buChar char="•"/>
              </a:pPr>
              <a:r>
                <a:rPr lang="en-GB" sz="2800">
                  <a:solidFill>
                    <a:srgbClr val="002060"/>
                  </a:solidFill>
                </a:rPr>
                <a:t>The initial integration of the European energy market was grounded in a Target Model, </a:t>
              </a:r>
              <a:r>
                <a:rPr lang="en-GB" sz="2800" b="0">
                  <a:solidFill>
                    <a:srgbClr val="002060"/>
                  </a:solidFill>
                </a:rPr>
                <a:t>developed collaboratively and delivered collectively by stakeholders. This process was underpinned by a clear sense of direction and a shared commitment to work over a long period to reach that goal. </a:t>
              </a:r>
              <a:r>
                <a:rPr lang="en-GB" sz="2800">
                  <a:solidFill>
                    <a:srgbClr val="002060"/>
                  </a:solidFill>
                </a:rPr>
                <a:t>Perhaps it is time for Target Model 2.0</a:t>
              </a:r>
              <a:endParaRPr lang="en-GB" sz="2800">
                <a:solidFill>
                  <a:srgbClr val="002060"/>
                </a:solidFill>
                <a:sym typeface="Lucida Grande"/>
              </a:endParaRPr>
            </a:p>
            <a:p>
              <a:pPr marL="342900" indent="-342900">
                <a:buFont typeface="Arial" panose="020B0604020202020204" pitchFamily="34" charset="0"/>
                <a:buChar char="•"/>
              </a:pPr>
              <a:endParaRPr lang="en-GB" sz="2400" b="0">
                <a:solidFill>
                  <a:srgbClr val="002060"/>
                </a:solidFill>
              </a:endParaRPr>
            </a:p>
            <a:p>
              <a:pPr marL="342900" indent="-342900">
                <a:buFont typeface="Arial" panose="020B0604020202020204" pitchFamily="34" charset="0"/>
                <a:buChar char="•"/>
              </a:pPr>
              <a:endParaRPr lang="en-GB" sz="2400">
                <a:solidFill>
                  <a:srgbClr val="002060"/>
                </a:solidFill>
              </a:endParaRPr>
            </a:p>
            <a:p>
              <a:endParaRPr lang="de-DE" sz="2667"/>
            </a:p>
          </p:txBody>
        </p:sp>
      </p:grpSp>
      <p:sp>
        <p:nvSpPr>
          <p:cNvPr id="15" name="TextBox 15">
            <a:extLst>
              <a:ext uri="{FF2B5EF4-FFF2-40B4-BE49-F238E27FC236}">
                <a16:creationId xmlns:a16="http://schemas.microsoft.com/office/drawing/2014/main" id="{D60CA447-1734-9EAD-93CF-A641E70DF0BA}"/>
              </a:ext>
            </a:extLst>
          </p:cNvPr>
          <p:cNvSpPr txBox="1"/>
          <p:nvPr/>
        </p:nvSpPr>
        <p:spPr>
          <a:xfrm>
            <a:off x="2417751" y="7673671"/>
            <a:ext cx="20604480" cy="2432142"/>
          </a:xfrm>
          <a:prstGeom prst="rect">
            <a:avLst/>
          </a:prstGeom>
        </p:spPr>
        <p:txBody>
          <a:bodyPr lIns="0" tIns="0" rIns="0" bIns="0" rtlCol="0" anchor="ctr"/>
          <a:lstStyle/>
          <a:p>
            <a:pPr marL="548005">
              <a:lnSpc>
                <a:spcPct val="150000"/>
              </a:lnSpc>
              <a:spcBef>
                <a:spcPts val="1200"/>
              </a:spcBef>
              <a:spcAft>
                <a:spcPts val="1200"/>
              </a:spcAft>
            </a:pPr>
            <a:r>
              <a:rPr lang="en-US" sz="2800" i="1">
                <a:solidFill>
                  <a:srgbClr val="002060"/>
                </a:solidFill>
              </a:rPr>
              <a:t>“The Forum encourages the Commission and ACER to actively protect the integrity of the market, intervene when rules are ignored and explain the benefits of integration. At the next Forum, discussions on how to intensify works on integration should be </a:t>
            </a:r>
            <a:r>
              <a:rPr lang="en-US" sz="2800" i="1" err="1">
                <a:solidFill>
                  <a:srgbClr val="002060"/>
                </a:solidFill>
              </a:rPr>
              <a:t>prioritised</a:t>
            </a:r>
            <a:r>
              <a:rPr lang="en-US" sz="2800" i="1">
                <a:solidFill>
                  <a:srgbClr val="002060"/>
                </a:solidFill>
              </a:rPr>
              <a:t>.”</a:t>
            </a:r>
            <a:endParaRPr lang="en-GB" sz="2800" i="1">
              <a:solidFill>
                <a:srgbClr val="002060"/>
              </a:solidFill>
            </a:endParaRPr>
          </a:p>
        </p:txBody>
      </p:sp>
      <p:grpSp>
        <p:nvGrpSpPr>
          <p:cNvPr id="16" name="Group 16">
            <a:extLst>
              <a:ext uri="{FF2B5EF4-FFF2-40B4-BE49-F238E27FC236}">
                <a16:creationId xmlns:a16="http://schemas.microsoft.com/office/drawing/2014/main" id="{A963F74C-6EFA-619F-787B-A9D7B1CF5DF3}"/>
              </a:ext>
            </a:extLst>
          </p:cNvPr>
          <p:cNvGrpSpPr/>
          <p:nvPr/>
        </p:nvGrpSpPr>
        <p:grpSpPr>
          <a:xfrm>
            <a:off x="0" y="-27016"/>
            <a:ext cx="24384000" cy="1828800"/>
            <a:chOff x="0" y="0"/>
            <a:chExt cx="24384000" cy="1828800"/>
          </a:xfrm>
        </p:grpSpPr>
        <p:sp>
          <p:nvSpPr>
            <p:cNvPr id="17" name="Freeform 17">
              <a:extLst>
                <a:ext uri="{FF2B5EF4-FFF2-40B4-BE49-F238E27FC236}">
                  <a16:creationId xmlns:a16="http://schemas.microsoft.com/office/drawing/2014/main" id="{9685437F-0041-00F8-EA2A-B26682C19A4A}"/>
                </a:ext>
              </a:extLst>
            </p:cNvPr>
            <p:cNvSpPr/>
            <p:nvPr/>
          </p:nvSpPr>
          <p:spPr>
            <a:xfrm>
              <a:off x="0" y="0"/>
              <a:ext cx="24384000" cy="1828800"/>
            </a:xfrm>
            <a:custGeom>
              <a:avLst/>
              <a:gdLst/>
              <a:ahLst/>
              <a:cxnLst/>
              <a:rect l="l" t="t" r="r" b="b"/>
              <a:pathLst>
                <a:path w="24384000" h="1828800">
                  <a:moveTo>
                    <a:pt x="0" y="0"/>
                  </a:moveTo>
                  <a:lnTo>
                    <a:pt x="24384000" y="0"/>
                  </a:lnTo>
                  <a:lnTo>
                    <a:pt x="24384000" y="1828800"/>
                  </a:lnTo>
                  <a:lnTo>
                    <a:pt x="0" y="1828800"/>
                  </a:lnTo>
                  <a:close/>
                </a:path>
              </a:pathLst>
            </a:custGeom>
            <a:solidFill>
              <a:srgbClr val="0D5F8B"/>
            </a:solidFill>
          </p:spPr>
          <p:txBody>
            <a:bodyPr/>
            <a:lstStyle/>
            <a:p>
              <a:endParaRPr lang="de-DE" sz="2667"/>
            </a:p>
          </p:txBody>
        </p:sp>
      </p:grpSp>
      <p:grpSp>
        <p:nvGrpSpPr>
          <p:cNvPr id="18" name="Group 18">
            <a:extLst>
              <a:ext uri="{FF2B5EF4-FFF2-40B4-BE49-F238E27FC236}">
                <a16:creationId xmlns:a16="http://schemas.microsoft.com/office/drawing/2014/main" id="{8D9E4208-E8AC-9FC6-9AC8-C740DC27DD00}"/>
              </a:ext>
            </a:extLst>
          </p:cNvPr>
          <p:cNvGrpSpPr/>
          <p:nvPr/>
        </p:nvGrpSpPr>
        <p:grpSpPr>
          <a:xfrm>
            <a:off x="440456" y="194140"/>
            <a:ext cx="21261304" cy="1451274"/>
            <a:chOff x="-534904" y="9525"/>
            <a:chExt cx="21261304" cy="1451274"/>
          </a:xfrm>
        </p:grpSpPr>
        <p:sp>
          <p:nvSpPr>
            <p:cNvPr id="19" name="Freeform 19">
              <a:extLst>
                <a:ext uri="{FF2B5EF4-FFF2-40B4-BE49-F238E27FC236}">
                  <a16:creationId xmlns:a16="http://schemas.microsoft.com/office/drawing/2014/main" id="{0EBAD47C-2934-735B-0733-78D4613B6A98}"/>
                </a:ext>
              </a:extLst>
            </p:cNvPr>
            <p:cNvSpPr/>
            <p:nvPr/>
          </p:nvSpPr>
          <p:spPr>
            <a:xfrm>
              <a:off x="-534904" y="46527"/>
              <a:ext cx="20726400" cy="1414272"/>
            </a:xfrm>
            <a:custGeom>
              <a:avLst/>
              <a:gdLst/>
              <a:ahLst/>
              <a:cxnLst/>
              <a:rect l="l" t="t" r="r" b="b"/>
              <a:pathLst>
                <a:path w="20726400" h="1414272">
                  <a:moveTo>
                    <a:pt x="0" y="0"/>
                  </a:moveTo>
                  <a:lnTo>
                    <a:pt x="20726400" y="0"/>
                  </a:lnTo>
                  <a:lnTo>
                    <a:pt x="20726400" y="1414272"/>
                  </a:lnTo>
                  <a:lnTo>
                    <a:pt x="0" y="1414272"/>
                  </a:lnTo>
                  <a:close/>
                </a:path>
              </a:pathLst>
            </a:custGeom>
            <a:blipFill>
              <a:blip r:embed="rId4">
                <a:alphaModFix amt="0"/>
              </a:blip>
              <a:stretch>
                <a:fillRect t="-235556" b="-235556"/>
              </a:stretch>
            </a:blipFill>
          </p:spPr>
          <p:txBody>
            <a:bodyPr/>
            <a:lstStyle/>
            <a:p>
              <a:pPr algn="ctr"/>
              <a:r>
                <a:rPr lang="en-GB" sz="3600"/>
                <a:t>Europe already has most of the legal, institutional and market foundations required </a:t>
              </a:r>
              <a:br>
                <a:rPr lang="en-GB" sz="3600"/>
              </a:br>
              <a:r>
                <a:rPr lang="en-GB" sz="3600"/>
                <a:t>to create a truly integrated energy market. </a:t>
              </a:r>
              <a:endParaRPr lang="de-DE" sz="3200"/>
            </a:p>
          </p:txBody>
        </p:sp>
        <p:sp>
          <p:nvSpPr>
            <p:cNvPr id="20" name="TextBox 20">
              <a:extLst>
                <a:ext uri="{FF2B5EF4-FFF2-40B4-BE49-F238E27FC236}">
                  <a16:creationId xmlns:a16="http://schemas.microsoft.com/office/drawing/2014/main" id="{E9D803E6-1CFD-B23C-3D26-A8487BAFD5EC}"/>
                </a:ext>
              </a:extLst>
            </p:cNvPr>
            <p:cNvSpPr txBox="1"/>
            <p:nvPr/>
          </p:nvSpPr>
          <p:spPr>
            <a:xfrm>
              <a:off x="0" y="9525"/>
              <a:ext cx="20726400" cy="1404747"/>
            </a:xfrm>
            <a:prstGeom prst="rect">
              <a:avLst/>
            </a:prstGeom>
          </p:spPr>
          <p:txBody>
            <a:bodyPr lIns="0" tIns="0" rIns="0" bIns="0" rtlCol="0" anchor="ctr"/>
            <a:lstStyle/>
            <a:p>
              <a:pPr>
                <a:lnSpc>
                  <a:spcPts val="7040"/>
                </a:lnSpc>
              </a:pPr>
              <a:endParaRPr lang="en-US" sz="5867">
                <a:latin typeface="Proxima Nova Bold"/>
                <a:ea typeface="Proxima Nova Bold"/>
                <a:cs typeface="Proxima Nova Bold"/>
                <a:sym typeface="Proxima Nova Bold"/>
              </a:endParaRPr>
            </a:p>
          </p:txBody>
        </p:sp>
      </p:grpSp>
      <p:sp>
        <p:nvSpPr>
          <p:cNvPr id="21" name="Freeform 21">
            <a:extLst>
              <a:ext uri="{FF2B5EF4-FFF2-40B4-BE49-F238E27FC236}">
                <a16:creationId xmlns:a16="http://schemas.microsoft.com/office/drawing/2014/main" id="{087C6CD0-6118-7E1D-3C7C-DECC6949FF03}"/>
              </a:ext>
            </a:extLst>
          </p:cNvPr>
          <p:cNvSpPr/>
          <p:nvPr/>
        </p:nvSpPr>
        <p:spPr>
          <a:xfrm>
            <a:off x="20946167" y="143130"/>
            <a:ext cx="2833389" cy="1492759"/>
          </a:xfrm>
          <a:custGeom>
            <a:avLst/>
            <a:gdLst/>
            <a:ahLst/>
            <a:cxnLst/>
            <a:rect l="l" t="t" r="r" b="b"/>
            <a:pathLst>
              <a:path w="2125042" h="1119569">
                <a:moveTo>
                  <a:pt x="0" y="0"/>
                </a:moveTo>
                <a:lnTo>
                  <a:pt x="2125041" y="0"/>
                </a:lnTo>
                <a:lnTo>
                  <a:pt x="2125041" y="1119568"/>
                </a:lnTo>
                <a:lnTo>
                  <a:pt x="0" y="1119568"/>
                </a:lnTo>
                <a:lnTo>
                  <a:pt x="0" y="0"/>
                </a:lnTo>
                <a:close/>
              </a:path>
            </a:pathLst>
          </a:custGeom>
          <a:blipFill>
            <a:blip r:embed="rId5"/>
            <a:stretch>
              <a:fillRect/>
            </a:stretch>
          </a:blipFill>
        </p:spPr>
        <p:txBody>
          <a:bodyPr/>
          <a:lstStyle/>
          <a:p>
            <a:endParaRPr lang="de-DE" sz="2667"/>
          </a:p>
        </p:txBody>
      </p:sp>
      <p:grpSp>
        <p:nvGrpSpPr>
          <p:cNvPr id="27" name="Group 27">
            <a:extLst>
              <a:ext uri="{FF2B5EF4-FFF2-40B4-BE49-F238E27FC236}">
                <a16:creationId xmlns:a16="http://schemas.microsoft.com/office/drawing/2014/main" id="{7CF8C35C-9FFE-734C-34C9-1F6B08A24247}"/>
              </a:ext>
            </a:extLst>
          </p:cNvPr>
          <p:cNvGrpSpPr/>
          <p:nvPr/>
        </p:nvGrpSpPr>
        <p:grpSpPr>
          <a:xfrm>
            <a:off x="1219200" y="10185151"/>
            <a:ext cx="7315200" cy="1818315"/>
            <a:chOff x="0" y="0"/>
            <a:chExt cx="7315200" cy="1818315"/>
          </a:xfrm>
        </p:grpSpPr>
        <p:sp>
          <p:nvSpPr>
            <p:cNvPr id="28" name="Freeform 28">
              <a:extLst>
                <a:ext uri="{FF2B5EF4-FFF2-40B4-BE49-F238E27FC236}">
                  <a16:creationId xmlns:a16="http://schemas.microsoft.com/office/drawing/2014/main" id="{300F2E3C-04A4-7B0B-4301-3C714913D7D3}"/>
                </a:ext>
              </a:extLst>
            </p:cNvPr>
            <p:cNvSpPr/>
            <p:nvPr/>
          </p:nvSpPr>
          <p:spPr>
            <a:xfrm>
              <a:off x="0" y="0"/>
              <a:ext cx="7315200" cy="1818315"/>
            </a:xfrm>
            <a:custGeom>
              <a:avLst/>
              <a:gdLst/>
              <a:ahLst/>
              <a:cxnLst/>
              <a:rect l="l" t="t" r="r" b="b"/>
              <a:pathLst>
                <a:path w="7315200" h="1818315">
                  <a:moveTo>
                    <a:pt x="0" y="0"/>
                  </a:moveTo>
                  <a:lnTo>
                    <a:pt x="7315200" y="0"/>
                  </a:lnTo>
                  <a:lnTo>
                    <a:pt x="7315200" y="1818315"/>
                  </a:lnTo>
                  <a:lnTo>
                    <a:pt x="0" y="1818315"/>
                  </a:lnTo>
                  <a:close/>
                </a:path>
              </a:pathLst>
            </a:custGeom>
            <a:blipFill>
              <a:blip r:embed="rId4">
                <a:alphaModFix amt="0"/>
              </a:blip>
              <a:stretch>
                <a:fillRect l="-18428" r="-18428" b="-114563"/>
              </a:stretch>
            </a:blipFill>
          </p:spPr>
          <p:txBody>
            <a:bodyPr/>
            <a:lstStyle/>
            <a:p>
              <a:endParaRPr lang="de-DE" sz="2667"/>
            </a:p>
          </p:txBody>
        </p:sp>
        <p:sp>
          <p:nvSpPr>
            <p:cNvPr id="29" name="TextBox 29">
              <a:extLst>
                <a:ext uri="{FF2B5EF4-FFF2-40B4-BE49-F238E27FC236}">
                  <a16:creationId xmlns:a16="http://schemas.microsoft.com/office/drawing/2014/main" id="{A3C24DF1-A539-3E7B-E44B-8CFBA380A478}"/>
                </a:ext>
              </a:extLst>
            </p:cNvPr>
            <p:cNvSpPr txBox="1"/>
            <p:nvPr/>
          </p:nvSpPr>
          <p:spPr>
            <a:xfrm>
              <a:off x="0" y="0"/>
              <a:ext cx="7315200" cy="1818315"/>
            </a:xfrm>
            <a:prstGeom prst="rect">
              <a:avLst/>
            </a:prstGeom>
          </p:spPr>
          <p:txBody>
            <a:bodyPr lIns="0" tIns="0" rIns="0" bIns="0" rtlCol="0" anchor="ctr"/>
            <a:lstStyle/>
            <a:p>
              <a:pPr algn="ctr">
                <a:lnSpc>
                  <a:spcPts val="4320"/>
                </a:lnSpc>
              </a:pPr>
              <a:endParaRPr lang="en-US" sz="3600">
                <a:latin typeface="Proxima Nova Bold"/>
                <a:ea typeface="Proxima Nova Bold"/>
                <a:cs typeface="Proxima Nova Bold"/>
                <a:sym typeface="Proxima Nova Bold"/>
              </a:endParaRPr>
            </a:p>
          </p:txBody>
        </p:sp>
      </p:grpSp>
      <p:grpSp>
        <p:nvGrpSpPr>
          <p:cNvPr id="35" name="Group 35">
            <a:extLst>
              <a:ext uri="{FF2B5EF4-FFF2-40B4-BE49-F238E27FC236}">
                <a16:creationId xmlns:a16="http://schemas.microsoft.com/office/drawing/2014/main" id="{3FC07E1D-D1BB-58C9-2221-9E88A8D0B7B7}"/>
              </a:ext>
            </a:extLst>
          </p:cNvPr>
          <p:cNvGrpSpPr/>
          <p:nvPr/>
        </p:nvGrpSpPr>
        <p:grpSpPr>
          <a:xfrm>
            <a:off x="0" y="13045440"/>
            <a:ext cx="24384000" cy="670560"/>
            <a:chOff x="0" y="0"/>
            <a:chExt cx="24384000" cy="670560"/>
          </a:xfrm>
        </p:grpSpPr>
        <p:sp>
          <p:nvSpPr>
            <p:cNvPr id="36" name="Freeform 36">
              <a:extLst>
                <a:ext uri="{FF2B5EF4-FFF2-40B4-BE49-F238E27FC236}">
                  <a16:creationId xmlns:a16="http://schemas.microsoft.com/office/drawing/2014/main" id="{0B57F857-3A2B-A46B-B80C-72DCFAC8711B}"/>
                </a:ext>
              </a:extLst>
            </p:cNvPr>
            <p:cNvSpPr/>
            <p:nvPr/>
          </p:nvSpPr>
          <p:spPr>
            <a:xfrm>
              <a:off x="0" y="0"/>
              <a:ext cx="24384000" cy="670560"/>
            </a:xfrm>
            <a:custGeom>
              <a:avLst/>
              <a:gdLst/>
              <a:ahLst/>
              <a:cxnLst/>
              <a:rect l="l" t="t" r="r" b="b"/>
              <a:pathLst>
                <a:path w="24384000" h="670560">
                  <a:moveTo>
                    <a:pt x="0" y="0"/>
                  </a:moveTo>
                  <a:lnTo>
                    <a:pt x="24384000" y="0"/>
                  </a:lnTo>
                  <a:lnTo>
                    <a:pt x="24384000" y="670560"/>
                  </a:lnTo>
                  <a:lnTo>
                    <a:pt x="0" y="670560"/>
                  </a:lnTo>
                  <a:close/>
                </a:path>
              </a:pathLst>
            </a:custGeom>
            <a:solidFill>
              <a:srgbClr val="0D5F8B"/>
            </a:solidFill>
          </p:spPr>
          <p:txBody>
            <a:bodyPr/>
            <a:lstStyle/>
            <a:p>
              <a:endParaRPr lang="de-DE" sz="2667"/>
            </a:p>
          </p:txBody>
        </p:sp>
      </p:grpSp>
      <p:grpSp>
        <p:nvGrpSpPr>
          <p:cNvPr id="37" name="Group 37">
            <a:extLst>
              <a:ext uri="{FF2B5EF4-FFF2-40B4-BE49-F238E27FC236}">
                <a16:creationId xmlns:a16="http://schemas.microsoft.com/office/drawing/2014/main" id="{1A3E9F3E-D583-4593-D3D3-C38352D07BEE}"/>
              </a:ext>
            </a:extLst>
          </p:cNvPr>
          <p:cNvGrpSpPr/>
          <p:nvPr/>
        </p:nvGrpSpPr>
        <p:grpSpPr>
          <a:xfrm>
            <a:off x="853440" y="13033248"/>
            <a:ext cx="19507200" cy="682752"/>
            <a:chOff x="0" y="0"/>
            <a:chExt cx="19507200" cy="682752"/>
          </a:xfrm>
        </p:grpSpPr>
        <p:sp>
          <p:nvSpPr>
            <p:cNvPr id="38" name="Freeform 38">
              <a:extLst>
                <a:ext uri="{FF2B5EF4-FFF2-40B4-BE49-F238E27FC236}">
                  <a16:creationId xmlns:a16="http://schemas.microsoft.com/office/drawing/2014/main" id="{9DB43213-F7AA-E043-DDE8-033E81E7576D}"/>
                </a:ext>
              </a:extLst>
            </p:cNvPr>
            <p:cNvSpPr/>
            <p:nvPr/>
          </p:nvSpPr>
          <p:spPr>
            <a:xfrm>
              <a:off x="0" y="0"/>
              <a:ext cx="19507200" cy="682752"/>
            </a:xfrm>
            <a:custGeom>
              <a:avLst/>
              <a:gdLst/>
              <a:ahLst/>
              <a:cxnLst/>
              <a:rect l="l" t="t" r="r" b="b"/>
              <a:pathLst>
                <a:path w="19507200" h="682752">
                  <a:moveTo>
                    <a:pt x="0" y="0"/>
                  </a:moveTo>
                  <a:lnTo>
                    <a:pt x="19507200" y="0"/>
                  </a:lnTo>
                  <a:lnTo>
                    <a:pt x="19507200" y="682752"/>
                  </a:lnTo>
                  <a:lnTo>
                    <a:pt x="0" y="682752"/>
                  </a:lnTo>
                  <a:close/>
                </a:path>
              </a:pathLst>
            </a:custGeom>
            <a:blipFill>
              <a:blip r:embed="rId4">
                <a:alphaModFix amt="0"/>
              </a:blip>
              <a:stretch>
                <a:fillRect t="-506715" b="-506715"/>
              </a:stretch>
            </a:blipFill>
          </p:spPr>
          <p:txBody>
            <a:bodyPr/>
            <a:lstStyle/>
            <a:p>
              <a:endParaRPr lang="de-DE" sz="2667"/>
            </a:p>
          </p:txBody>
        </p:sp>
        <p:sp>
          <p:nvSpPr>
            <p:cNvPr id="39" name="TextBox 39">
              <a:extLst>
                <a:ext uri="{FF2B5EF4-FFF2-40B4-BE49-F238E27FC236}">
                  <a16:creationId xmlns:a16="http://schemas.microsoft.com/office/drawing/2014/main" id="{5BC66CCA-1673-408B-2CC7-5AAB36C1A6C3}"/>
                </a:ext>
              </a:extLst>
            </p:cNvPr>
            <p:cNvSpPr txBox="1"/>
            <p:nvPr/>
          </p:nvSpPr>
          <p:spPr>
            <a:xfrm>
              <a:off x="0" y="-28575"/>
              <a:ext cx="19507200" cy="711327"/>
            </a:xfrm>
            <a:prstGeom prst="rect">
              <a:avLst/>
            </a:prstGeom>
          </p:spPr>
          <p:txBody>
            <a:bodyPr lIns="0" tIns="0" rIns="0" bIns="0" rtlCol="0" anchor="ctr"/>
            <a:lstStyle/>
            <a:p>
              <a:pPr>
                <a:lnSpc>
                  <a:spcPts val="2239"/>
                </a:lnSpc>
              </a:pPr>
              <a:r>
                <a:rPr lang="en-US" sz="1865">
                  <a:latin typeface="Calibri (MS)"/>
                  <a:ea typeface="Calibri (MS)"/>
                  <a:cs typeface="Calibri (MS)"/>
                  <a:sym typeface="Calibri (MS)"/>
                </a:rPr>
                <a:t>energy traders europe  |  Integrate by '28  </a:t>
              </a:r>
            </a:p>
          </p:txBody>
        </p:sp>
      </p:grpSp>
      <p:sp>
        <p:nvSpPr>
          <p:cNvPr id="40" name="TextBox 40">
            <a:extLst>
              <a:ext uri="{FF2B5EF4-FFF2-40B4-BE49-F238E27FC236}">
                <a16:creationId xmlns:a16="http://schemas.microsoft.com/office/drawing/2014/main" id="{A9BD443B-C276-1C8A-996E-8107AD031C2B}"/>
              </a:ext>
            </a:extLst>
          </p:cNvPr>
          <p:cNvSpPr txBox="1"/>
          <p:nvPr/>
        </p:nvSpPr>
        <p:spPr>
          <a:xfrm>
            <a:off x="2183744" y="2470631"/>
            <a:ext cx="21377296" cy="583878"/>
          </a:xfrm>
          <a:prstGeom prst="rect">
            <a:avLst/>
          </a:prstGeom>
          <a:solidFill>
            <a:schemeClr val="accent1"/>
          </a:solidFill>
        </p:spPr>
        <p:txBody>
          <a:bodyPr wrap="square" lIns="0" tIns="0" rIns="0" bIns="0" rtlCol="0" anchor="t">
            <a:spAutoFit/>
          </a:bodyPr>
          <a:lstStyle/>
          <a:p>
            <a:pPr algn="ctr">
              <a:lnSpc>
                <a:spcPts val="5040"/>
              </a:lnSpc>
            </a:pPr>
            <a:r>
              <a:rPr lang="en-US" sz="3600">
                <a:solidFill>
                  <a:schemeClr val="tx1"/>
                </a:solidFill>
              </a:rPr>
              <a:t>Our success depends on execution, leadership and political will</a:t>
            </a:r>
            <a:endParaRPr lang="en-US" sz="3600" i="1">
              <a:solidFill>
                <a:schemeClr val="tx1"/>
              </a:solidFill>
              <a:latin typeface="Proxima Nova Bold Italics"/>
              <a:ea typeface="Proxima Nova Bold Italics"/>
              <a:cs typeface="Proxima Nova Bold Italics"/>
              <a:sym typeface="Proxima Nova Bold Italics"/>
            </a:endParaRPr>
          </a:p>
        </p:txBody>
      </p:sp>
    </p:spTree>
    <p:extLst>
      <p:ext uri="{BB962C8B-B14F-4D97-AF65-F5344CB8AC3E}">
        <p14:creationId xmlns:p14="http://schemas.microsoft.com/office/powerpoint/2010/main" val="42806891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0BD568-1234-810C-A3DB-C2DBB58FAC6F}"/>
            </a:ext>
          </a:extLst>
        </p:cNvPr>
        <p:cNvGrpSpPr/>
        <p:nvPr/>
      </p:nvGrpSpPr>
      <p:grpSpPr>
        <a:xfrm>
          <a:off x="0" y="0"/>
          <a:ext cx="0" cy="0"/>
          <a:chOff x="0" y="0"/>
          <a:chExt cx="0" cy="0"/>
        </a:xfrm>
      </p:grpSpPr>
      <p:sp>
        <p:nvSpPr>
          <p:cNvPr id="5" name="Freeform 2">
            <a:extLst>
              <a:ext uri="{FF2B5EF4-FFF2-40B4-BE49-F238E27FC236}">
                <a16:creationId xmlns:a16="http://schemas.microsoft.com/office/drawing/2014/main" id="{C274C6E2-1B05-8848-65E5-32880B723F47}"/>
              </a:ext>
            </a:extLst>
          </p:cNvPr>
          <p:cNvSpPr/>
          <p:nvPr/>
        </p:nvSpPr>
        <p:spPr>
          <a:xfrm>
            <a:off x="0" y="-8335"/>
            <a:ext cx="24384000" cy="13716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74" r="-74"/>
            </a:stretch>
          </a:blipFill>
        </p:spPr>
        <p:txBody>
          <a:bodyPr/>
          <a:lstStyle/>
          <a:p>
            <a:endParaRPr lang="de-DE" sz="2667"/>
          </a:p>
        </p:txBody>
      </p:sp>
      <p:sp>
        <p:nvSpPr>
          <p:cNvPr id="9" name="Freeform 9">
            <a:extLst>
              <a:ext uri="{FF2B5EF4-FFF2-40B4-BE49-F238E27FC236}">
                <a16:creationId xmlns:a16="http://schemas.microsoft.com/office/drawing/2014/main" id="{9A55FAF8-B848-20B3-459E-4A61293935E7}"/>
              </a:ext>
            </a:extLst>
          </p:cNvPr>
          <p:cNvSpPr/>
          <p:nvPr/>
        </p:nvSpPr>
        <p:spPr>
          <a:xfrm>
            <a:off x="1219200" y="5036153"/>
            <a:ext cx="7315200" cy="3412747"/>
          </a:xfrm>
          <a:custGeom>
            <a:avLst/>
            <a:gdLst/>
            <a:ahLst/>
            <a:cxnLst/>
            <a:rect l="l" t="t" r="r" b="b"/>
            <a:pathLst>
              <a:path w="7315200" h="3412747">
                <a:moveTo>
                  <a:pt x="0" y="0"/>
                </a:moveTo>
                <a:lnTo>
                  <a:pt x="7315200" y="0"/>
                </a:lnTo>
                <a:lnTo>
                  <a:pt x="7315200" y="3412747"/>
                </a:lnTo>
                <a:lnTo>
                  <a:pt x="0" y="3412747"/>
                </a:lnTo>
                <a:close/>
              </a:path>
            </a:pathLst>
          </a:custGeom>
          <a:blipFill>
            <a:blip r:embed="rId4">
              <a:alphaModFix amt="0"/>
            </a:blip>
            <a:stretch>
              <a:fillRect l="-18428" r="-18428" b="-14319"/>
            </a:stretch>
          </a:blipFill>
        </p:spPr>
        <p:txBody>
          <a:bodyPr/>
          <a:lstStyle/>
          <a:p>
            <a:endParaRPr lang="de-DE" sz="2667"/>
          </a:p>
        </p:txBody>
      </p:sp>
      <p:grpSp>
        <p:nvGrpSpPr>
          <p:cNvPr id="11" name="Group 11">
            <a:extLst>
              <a:ext uri="{FF2B5EF4-FFF2-40B4-BE49-F238E27FC236}">
                <a16:creationId xmlns:a16="http://schemas.microsoft.com/office/drawing/2014/main" id="{492716CA-4C6B-E959-DD13-12D51500EC5A}"/>
              </a:ext>
            </a:extLst>
          </p:cNvPr>
          <p:cNvGrpSpPr/>
          <p:nvPr/>
        </p:nvGrpSpPr>
        <p:grpSpPr>
          <a:xfrm>
            <a:off x="975360" y="3897852"/>
            <a:ext cx="22433280" cy="8279280"/>
            <a:chOff x="0" y="0"/>
            <a:chExt cx="14142720" cy="4091209"/>
          </a:xfrm>
        </p:grpSpPr>
        <p:sp>
          <p:nvSpPr>
            <p:cNvPr id="12" name="Freeform 12">
              <a:extLst>
                <a:ext uri="{FF2B5EF4-FFF2-40B4-BE49-F238E27FC236}">
                  <a16:creationId xmlns:a16="http://schemas.microsoft.com/office/drawing/2014/main" id="{A97880D4-C0BD-5E96-D4F1-7080B22A74A2}"/>
                </a:ext>
              </a:extLst>
            </p:cNvPr>
            <p:cNvSpPr/>
            <p:nvPr/>
          </p:nvSpPr>
          <p:spPr>
            <a:xfrm>
              <a:off x="0" y="0"/>
              <a:ext cx="14142720" cy="4091209"/>
            </a:xfrm>
            <a:custGeom>
              <a:avLst/>
              <a:gdLst/>
              <a:ahLst/>
              <a:cxnLst/>
              <a:rect l="l" t="t" r="r" b="b"/>
              <a:pathLst>
                <a:path w="14142720" h="4091209">
                  <a:moveTo>
                    <a:pt x="177800" y="0"/>
                  </a:moveTo>
                  <a:lnTo>
                    <a:pt x="13964920" y="0"/>
                  </a:lnTo>
                  <a:cubicBezTo>
                    <a:pt x="14012075" y="0"/>
                    <a:pt x="14057300" y="18732"/>
                    <a:pt x="14090644" y="52076"/>
                  </a:cubicBezTo>
                  <a:cubicBezTo>
                    <a:pt x="14123988" y="85420"/>
                    <a:pt x="14142720" y="130645"/>
                    <a:pt x="14142720" y="177800"/>
                  </a:cubicBezTo>
                  <a:lnTo>
                    <a:pt x="14142720" y="3913409"/>
                  </a:lnTo>
                  <a:cubicBezTo>
                    <a:pt x="14142720" y="4011606"/>
                    <a:pt x="14063115" y="4091209"/>
                    <a:pt x="13964920" y="4091209"/>
                  </a:cubicBezTo>
                  <a:lnTo>
                    <a:pt x="177800" y="4091209"/>
                  </a:lnTo>
                  <a:cubicBezTo>
                    <a:pt x="130645" y="4091209"/>
                    <a:pt x="85420" y="4072477"/>
                    <a:pt x="52076" y="4039133"/>
                  </a:cubicBezTo>
                  <a:cubicBezTo>
                    <a:pt x="18732" y="4005789"/>
                    <a:pt x="0" y="3960565"/>
                    <a:pt x="0" y="3913409"/>
                  </a:cubicBezTo>
                  <a:lnTo>
                    <a:pt x="0" y="177800"/>
                  </a:lnTo>
                  <a:cubicBezTo>
                    <a:pt x="0" y="79604"/>
                    <a:pt x="79604" y="0"/>
                    <a:pt x="177800" y="0"/>
                  </a:cubicBezTo>
                  <a:close/>
                </a:path>
              </a:pathLst>
            </a:custGeom>
            <a:solidFill>
              <a:srgbClr val="FFFFFF"/>
            </a:solidFill>
          </p:spPr>
          <p:txBody>
            <a:bodyPr/>
            <a:lstStyle/>
            <a:p>
              <a:pPr marL="560388"/>
              <a:endParaRPr lang="en-GB" sz="2800">
                <a:solidFill>
                  <a:srgbClr val="002060"/>
                </a:solidFill>
              </a:endParaRPr>
            </a:p>
            <a:p>
              <a:pPr marL="560388"/>
              <a:endParaRPr lang="en-GB" sz="2800">
                <a:solidFill>
                  <a:srgbClr val="002060"/>
                </a:solidFill>
              </a:endParaRPr>
            </a:p>
            <a:p>
              <a:pPr marL="560388"/>
              <a:r>
                <a:rPr lang="en-GB" sz="2800">
                  <a:solidFill>
                    <a:srgbClr val="002060"/>
                  </a:solidFill>
                </a:rPr>
                <a:t>Implementation of the 4</a:t>
              </a:r>
              <a:r>
                <a:rPr lang="en-GB" sz="2800" baseline="30000">
                  <a:solidFill>
                    <a:srgbClr val="002060"/>
                  </a:solidFill>
                </a:rPr>
                <a:t>th</a:t>
              </a:r>
              <a:r>
                <a:rPr lang="en-GB" sz="2800">
                  <a:solidFill>
                    <a:srgbClr val="002060"/>
                  </a:solidFill>
                </a:rPr>
                <a:t> Gas Package:</a:t>
              </a:r>
            </a:p>
            <a:p>
              <a:pPr marL="560388"/>
              <a:r>
                <a:rPr lang="en-GB" sz="2800">
                  <a:solidFill>
                    <a:srgbClr val="002060"/>
                  </a:solidFill>
                </a:rPr>
                <a:t> </a:t>
              </a:r>
            </a:p>
            <a:p>
              <a:pPr marL="1120775" indent="-330200">
                <a:buFont typeface="Arial" panose="020B0604020202020204" pitchFamily="34" charset="0"/>
                <a:buChar char="•"/>
              </a:pPr>
              <a:r>
                <a:rPr lang="en-GB" sz="2800" b="0">
                  <a:solidFill>
                    <a:srgbClr val="002060"/>
                  </a:solidFill>
                  <a:latin typeface="Lucida Grande"/>
                  <a:ea typeface="Lucida Grande"/>
                  <a:cs typeface="Lucida Grande"/>
                </a:rPr>
                <a:t>In view of the challenge of reviewing the Network Codes, </a:t>
              </a:r>
              <a:r>
                <a:rPr lang="en-GB" sz="2800">
                  <a:solidFill>
                    <a:srgbClr val="002060"/>
                  </a:solidFill>
                  <a:latin typeface="Lucida Grande"/>
                  <a:ea typeface="Lucida Grande"/>
                  <a:cs typeface="Lucida Grande"/>
                </a:rPr>
                <a:t>better governance is needed to deliver recommendations in a timely manner</a:t>
              </a:r>
              <a:r>
                <a:rPr lang="en-GB" sz="2800" b="0">
                  <a:solidFill>
                    <a:srgbClr val="002060"/>
                  </a:solidFill>
                  <a:latin typeface="Lucida Grande"/>
                  <a:ea typeface="Lucida Grande"/>
                  <a:cs typeface="Lucida Grande"/>
                </a:rPr>
                <a:t>. </a:t>
              </a:r>
            </a:p>
            <a:p>
              <a:pPr marL="890588" indent="-330200">
                <a:buFont typeface="Arial" panose="020B0604020202020204" pitchFamily="34" charset="0"/>
                <a:buChar char="•"/>
              </a:pPr>
              <a:endParaRPr lang="en-GB" sz="2800">
                <a:solidFill>
                  <a:srgbClr val="002060"/>
                </a:solidFill>
              </a:endParaRPr>
            </a:p>
            <a:p>
              <a:pPr marL="1120775" indent="-428625" defTabSz="788669" fontAlgn="auto">
                <a:lnSpc>
                  <a:spcPct val="150000"/>
                </a:lnSpc>
                <a:spcBef>
                  <a:spcPts val="0"/>
                </a:spcBef>
                <a:spcAft>
                  <a:spcPts val="2400"/>
                </a:spcAft>
                <a:buFont typeface="Arial" panose="020B0604020202020204" pitchFamily="34" charset="0"/>
                <a:buChar char="•"/>
              </a:pPr>
              <a:r>
                <a:rPr lang="en-GB" sz="2800" b="0">
                  <a:solidFill>
                    <a:srgbClr val="002060"/>
                  </a:solidFill>
                </a:rPr>
                <a:t>Ex-post discounts to RES &amp; low-carbon gases will not support the uptake of these gases while creating considerable challenges to implement. This will make the governance around tariff setting even more non-transparent.</a:t>
              </a:r>
            </a:p>
            <a:p>
              <a:pPr marL="1120775" indent="-428625" defTabSz="788669" fontAlgn="auto">
                <a:lnSpc>
                  <a:spcPct val="150000"/>
                </a:lnSpc>
                <a:spcBef>
                  <a:spcPts val="0"/>
                </a:spcBef>
                <a:spcAft>
                  <a:spcPts val="2400"/>
                </a:spcAft>
                <a:buFont typeface="Arial" panose="020B0604020202020204" pitchFamily="34" charset="0"/>
                <a:buChar char="•"/>
              </a:pPr>
              <a:r>
                <a:rPr lang="en-GB" sz="2800">
                  <a:solidFill>
                    <a:srgbClr val="002060"/>
                  </a:solidFill>
                </a:rPr>
                <a:t>Diverging quality requirements should not lead to market fragmentation </a:t>
              </a:r>
              <a:r>
                <a:rPr lang="en-GB" sz="2800" b="0">
                  <a:solidFill>
                    <a:srgbClr val="002060"/>
                  </a:solidFill>
                </a:rPr>
                <a:t>as this goes against the spirit of the internal market and places security of supply at risk.</a:t>
              </a:r>
            </a:p>
            <a:p>
              <a:pPr marL="1120775" indent="-428625" defTabSz="788669" fontAlgn="auto">
                <a:lnSpc>
                  <a:spcPct val="150000"/>
                </a:lnSpc>
                <a:spcBef>
                  <a:spcPts val="0"/>
                </a:spcBef>
                <a:spcAft>
                  <a:spcPts val="2400"/>
                </a:spcAft>
                <a:buFont typeface="Arial" panose="020B0604020202020204" pitchFamily="34" charset="0"/>
                <a:buChar char="•"/>
              </a:pPr>
              <a:r>
                <a:rPr lang="en-GB" sz="2800" b="0">
                  <a:solidFill>
                    <a:srgbClr val="002060"/>
                  </a:solidFill>
                </a:rPr>
                <a:t>Similarly, </a:t>
              </a:r>
              <a:r>
                <a:rPr lang="en-GB" sz="2800">
                  <a:solidFill>
                    <a:srgbClr val="002060"/>
                  </a:solidFill>
                </a:rPr>
                <a:t>quality issues should not delay or prevent decarbonisation </a:t>
              </a:r>
              <a:r>
                <a:rPr lang="en-GB" sz="2800" b="0">
                  <a:solidFill>
                    <a:srgbClr val="002060"/>
                  </a:solidFill>
                </a:rPr>
                <a:t>through imposing standards that cannot be met by biomethane/hydrogen producers.</a:t>
              </a:r>
            </a:p>
            <a:p>
              <a:pPr marL="342900" indent="-342900">
                <a:buFont typeface="Arial" panose="020B0604020202020204" pitchFamily="34" charset="0"/>
                <a:buChar char="•"/>
              </a:pPr>
              <a:endParaRPr lang="en-GB" sz="2800" b="0">
                <a:solidFill>
                  <a:srgbClr val="002060"/>
                </a:solidFill>
              </a:endParaRPr>
            </a:p>
            <a:p>
              <a:pPr marL="342900" indent="-342900">
                <a:buFont typeface="Arial" panose="020B0604020202020204" pitchFamily="34" charset="0"/>
                <a:buChar char="•"/>
              </a:pPr>
              <a:endParaRPr lang="en-GB" sz="2800">
                <a:solidFill>
                  <a:srgbClr val="002060"/>
                </a:solidFill>
              </a:endParaRPr>
            </a:p>
            <a:p>
              <a:endParaRPr lang="de-DE" sz="2800"/>
            </a:p>
          </p:txBody>
        </p:sp>
      </p:grpSp>
      <p:grpSp>
        <p:nvGrpSpPr>
          <p:cNvPr id="16" name="Group 16">
            <a:extLst>
              <a:ext uri="{FF2B5EF4-FFF2-40B4-BE49-F238E27FC236}">
                <a16:creationId xmlns:a16="http://schemas.microsoft.com/office/drawing/2014/main" id="{069A4117-7A7B-B6B6-AE6C-0538FF24B703}"/>
              </a:ext>
            </a:extLst>
          </p:cNvPr>
          <p:cNvGrpSpPr/>
          <p:nvPr/>
        </p:nvGrpSpPr>
        <p:grpSpPr>
          <a:xfrm>
            <a:off x="0" y="-27016"/>
            <a:ext cx="24384000" cy="1828800"/>
            <a:chOff x="0" y="0"/>
            <a:chExt cx="24384000" cy="1828800"/>
          </a:xfrm>
        </p:grpSpPr>
        <p:sp>
          <p:nvSpPr>
            <p:cNvPr id="17" name="Freeform 17">
              <a:extLst>
                <a:ext uri="{FF2B5EF4-FFF2-40B4-BE49-F238E27FC236}">
                  <a16:creationId xmlns:a16="http://schemas.microsoft.com/office/drawing/2014/main" id="{F0118DE2-E3B9-E784-4109-177F02E23E11}"/>
                </a:ext>
              </a:extLst>
            </p:cNvPr>
            <p:cNvSpPr/>
            <p:nvPr/>
          </p:nvSpPr>
          <p:spPr>
            <a:xfrm>
              <a:off x="0" y="0"/>
              <a:ext cx="24384000" cy="1828800"/>
            </a:xfrm>
            <a:custGeom>
              <a:avLst/>
              <a:gdLst/>
              <a:ahLst/>
              <a:cxnLst/>
              <a:rect l="l" t="t" r="r" b="b"/>
              <a:pathLst>
                <a:path w="24384000" h="1828800">
                  <a:moveTo>
                    <a:pt x="0" y="0"/>
                  </a:moveTo>
                  <a:lnTo>
                    <a:pt x="24384000" y="0"/>
                  </a:lnTo>
                  <a:lnTo>
                    <a:pt x="24384000" y="1828800"/>
                  </a:lnTo>
                  <a:lnTo>
                    <a:pt x="0" y="1828800"/>
                  </a:lnTo>
                  <a:close/>
                </a:path>
              </a:pathLst>
            </a:custGeom>
            <a:solidFill>
              <a:srgbClr val="0D5F8B"/>
            </a:solidFill>
          </p:spPr>
          <p:txBody>
            <a:bodyPr/>
            <a:lstStyle/>
            <a:p>
              <a:endParaRPr lang="de-DE" sz="2667"/>
            </a:p>
          </p:txBody>
        </p:sp>
      </p:grpSp>
      <p:grpSp>
        <p:nvGrpSpPr>
          <p:cNvPr id="18" name="Group 18">
            <a:extLst>
              <a:ext uri="{FF2B5EF4-FFF2-40B4-BE49-F238E27FC236}">
                <a16:creationId xmlns:a16="http://schemas.microsoft.com/office/drawing/2014/main" id="{9ADD5E97-97C6-AB73-0907-6BECAD37B782}"/>
              </a:ext>
            </a:extLst>
          </p:cNvPr>
          <p:cNvGrpSpPr/>
          <p:nvPr/>
        </p:nvGrpSpPr>
        <p:grpSpPr>
          <a:xfrm>
            <a:off x="440456" y="194140"/>
            <a:ext cx="21261304" cy="1451274"/>
            <a:chOff x="-534904" y="9525"/>
            <a:chExt cx="21261304" cy="1451274"/>
          </a:xfrm>
        </p:grpSpPr>
        <p:sp>
          <p:nvSpPr>
            <p:cNvPr id="19" name="Freeform 19">
              <a:extLst>
                <a:ext uri="{FF2B5EF4-FFF2-40B4-BE49-F238E27FC236}">
                  <a16:creationId xmlns:a16="http://schemas.microsoft.com/office/drawing/2014/main" id="{2C795775-3F62-A34D-9E88-FC6372546BB9}"/>
                </a:ext>
              </a:extLst>
            </p:cNvPr>
            <p:cNvSpPr/>
            <p:nvPr/>
          </p:nvSpPr>
          <p:spPr>
            <a:xfrm>
              <a:off x="-534904" y="46527"/>
              <a:ext cx="20726400" cy="1414272"/>
            </a:xfrm>
            <a:custGeom>
              <a:avLst/>
              <a:gdLst/>
              <a:ahLst/>
              <a:cxnLst/>
              <a:rect l="l" t="t" r="r" b="b"/>
              <a:pathLst>
                <a:path w="20726400" h="1414272">
                  <a:moveTo>
                    <a:pt x="0" y="0"/>
                  </a:moveTo>
                  <a:lnTo>
                    <a:pt x="20726400" y="0"/>
                  </a:lnTo>
                  <a:lnTo>
                    <a:pt x="20726400" y="1414272"/>
                  </a:lnTo>
                  <a:lnTo>
                    <a:pt x="0" y="1414272"/>
                  </a:lnTo>
                  <a:close/>
                </a:path>
              </a:pathLst>
            </a:custGeom>
            <a:blipFill>
              <a:blip r:embed="rId4">
                <a:alphaModFix amt="0"/>
              </a:blip>
              <a:stretch>
                <a:fillRect t="-235556" b="-235556"/>
              </a:stretch>
            </a:blipFill>
          </p:spPr>
          <p:txBody>
            <a:bodyPr/>
            <a:lstStyle/>
            <a:p>
              <a:pPr algn="ctr"/>
              <a:r>
                <a:rPr lang="en-GB" sz="3600"/>
                <a:t>Europe already has most of the legal, institutional and market foundations required </a:t>
              </a:r>
              <a:br>
                <a:rPr lang="en-GB" sz="3600"/>
              </a:br>
              <a:r>
                <a:rPr lang="en-GB" sz="3600"/>
                <a:t>to create a truly integrated energy market. </a:t>
              </a:r>
              <a:endParaRPr lang="de-DE" sz="3200"/>
            </a:p>
          </p:txBody>
        </p:sp>
        <p:sp>
          <p:nvSpPr>
            <p:cNvPr id="20" name="TextBox 20">
              <a:extLst>
                <a:ext uri="{FF2B5EF4-FFF2-40B4-BE49-F238E27FC236}">
                  <a16:creationId xmlns:a16="http://schemas.microsoft.com/office/drawing/2014/main" id="{0FD07725-1514-C922-6790-0A06653D59F0}"/>
                </a:ext>
              </a:extLst>
            </p:cNvPr>
            <p:cNvSpPr txBox="1"/>
            <p:nvPr/>
          </p:nvSpPr>
          <p:spPr>
            <a:xfrm>
              <a:off x="0" y="9525"/>
              <a:ext cx="20726400" cy="1404747"/>
            </a:xfrm>
            <a:prstGeom prst="rect">
              <a:avLst/>
            </a:prstGeom>
          </p:spPr>
          <p:txBody>
            <a:bodyPr lIns="0" tIns="0" rIns="0" bIns="0" rtlCol="0" anchor="ctr"/>
            <a:lstStyle/>
            <a:p>
              <a:pPr>
                <a:lnSpc>
                  <a:spcPts val="7040"/>
                </a:lnSpc>
              </a:pPr>
              <a:endParaRPr lang="en-US" sz="5867">
                <a:latin typeface="Proxima Nova Bold"/>
                <a:ea typeface="Proxima Nova Bold"/>
                <a:cs typeface="Proxima Nova Bold"/>
                <a:sym typeface="Proxima Nova Bold"/>
              </a:endParaRPr>
            </a:p>
          </p:txBody>
        </p:sp>
      </p:grpSp>
      <p:sp>
        <p:nvSpPr>
          <p:cNvPr id="21" name="Freeform 21">
            <a:extLst>
              <a:ext uri="{FF2B5EF4-FFF2-40B4-BE49-F238E27FC236}">
                <a16:creationId xmlns:a16="http://schemas.microsoft.com/office/drawing/2014/main" id="{725149D9-A3C9-4F46-EB25-8B353AD74C73}"/>
              </a:ext>
            </a:extLst>
          </p:cNvPr>
          <p:cNvSpPr/>
          <p:nvPr/>
        </p:nvSpPr>
        <p:spPr>
          <a:xfrm>
            <a:off x="20946167" y="143130"/>
            <a:ext cx="2833389" cy="1492759"/>
          </a:xfrm>
          <a:custGeom>
            <a:avLst/>
            <a:gdLst/>
            <a:ahLst/>
            <a:cxnLst/>
            <a:rect l="l" t="t" r="r" b="b"/>
            <a:pathLst>
              <a:path w="2125042" h="1119569">
                <a:moveTo>
                  <a:pt x="0" y="0"/>
                </a:moveTo>
                <a:lnTo>
                  <a:pt x="2125041" y="0"/>
                </a:lnTo>
                <a:lnTo>
                  <a:pt x="2125041" y="1119568"/>
                </a:lnTo>
                <a:lnTo>
                  <a:pt x="0" y="1119568"/>
                </a:lnTo>
                <a:lnTo>
                  <a:pt x="0" y="0"/>
                </a:lnTo>
                <a:close/>
              </a:path>
            </a:pathLst>
          </a:custGeom>
          <a:blipFill>
            <a:blip r:embed="rId5"/>
            <a:stretch>
              <a:fillRect/>
            </a:stretch>
          </a:blipFill>
        </p:spPr>
        <p:txBody>
          <a:bodyPr/>
          <a:lstStyle/>
          <a:p>
            <a:endParaRPr lang="de-DE" sz="2667"/>
          </a:p>
        </p:txBody>
      </p:sp>
      <p:grpSp>
        <p:nvGrpSpPr>
          <p:cNvPr id="27" name="Group 27">
            <a:extLst>
              <a:ext uri="{FF2B5EF4-FFF2-40B4-BE49-F238E27FC236}">
                <a16:creationId xmlns:a16="http://schemas.microsoft.com/office/drawing/2014/main" id="{EEEECEFC-EBE6-F1EF-FA50-20437633A27B}"/>
              </a:ext>
            </a:extLst>
          </p:cNvPr>
          <p:cNvGrpSpPr/>
          <p:nvPr/>
        </p:nvGrpSpPr>
        <p:grpSpPr>
          <a:xfrm>
            <a:off x="1219200" y="10185151"/>
            <a:ext cx="7315200" cy="1818315"/>
            <a:chOff x="0" y="0"/>
            <a:chExt cx="7315200" cy="1818315"/>
          </a:xfrm>
        </p:grpSpPr>
        <p:sp>
          <p:nvSpPr>
            <p:cNvPr id="28" name="Freeform 28">
              <a:extLst>
                <a:ext uri="{FF2B5EF4-FFF2-40B4-BE49-F238E27FC236}">
                  <a16:creationId xmlns:a16="http://schemas.microsoft.com/office/drawing/2014/main" id="{06110F07-1137-F4BB-3251-977663ED5CFC}"/>
                </a:ext>
              </a:extLst>
            </p:cNvPr>
            <p:cNvSpPr/>
            <p:nvPr/>
          </p:nvSpPr>
          <p:spPr>
            <a:xfrm>
              <a:off x="0" y="0"/>
              <a:ext cx="7315200" cy="1818315"/>
            </a:xfrm>
            <a:custGeom>
              <a:avLst/>
              <a:gdLst/>
              <a:ahLst/>
              <a:cxnLst/>
              <a:rect l="l" t="t" r="r" b="b"/>
              <a:pathLst>
                <a:path w="7315200" h="1818315">
                  <a:moveTo>
                    <a:pt x="0" y="0"/>
                  </a:moveTo>
                  <a:lnTo>
                    <a:pt x="7315200" y="0"/>
                  </a:lnTo>
                  <a:lnTo>
                    <a:pt x="7315200" y="1818315"/>
                  </a:lnTo>
                  <a:lnTo>
                    <a:pt x="0" y="1818315"/>
                  </a:lnTo>
                  <a:close/>
                </a:path>
              </a:pathLst>
            </a:custGeom>
            <a:blipFill>
              <a:blip r:embed="rId4">
                <a:alphaModFix amt="0"/>
              </a:blip>
              <a:stretch>
                <a:fillRect l="-18428" r="-18428" b="-114563"/>
              </a:stretch>
            </a:blipFill>
          </p:spPr>
          <p:txBody>
            <a:bodyPr/>
            <a:lstStyle/>
            <a:p>
              <a:endParaRPr lang="de-DE" sz="2667"/>
            </a:p>
          </p:txBody>
        </p:sp>
        <p:sp>
          <p:nvSpPr>
            <p:cNvPr id="29" name="TextBox 29">
              <a:extLst>
                <a:ext uri="{FF2B5EF4-FFF2-40B4-BE49-F238E27FC236}">
                  <a16:creationId xmlns:a16="http://schemas.microsoft.com/office/drawing/2014/main" id="{F0120F49-71F5-4D38-C122-FAF7984AF7DB}"/>
                </a:ext>
              </a:extLst>
            </p:cNvPr>
            <p:cNvSpPr txBox="1"/>
            <p:nvPr/>
          </p:nvSpPr>
          <p:spPr>
            <a:xfrm>
              <a:off x="0" y="0"/>
              <a:ext cx="7315200" cy="1818315"/>
            </a:xfrm>
            <a:prstGeom prst="rect">
              <a:avLst/>
            </a:prstGeom>
          </p:spPr>
          <p:txBody>
            <a:bodyPr lIns="0" tIns="0" rIns="0" bIns="0" rtlCol="0" anchor="ctr"/>
            <a:lstStyle/>
            <a:p>
              <a:pPr algn="ctr">
                <a:lnSpc>
                  <a:spcPts val="4320"/>
                </a:lnSpc>
              </a:pPr>
              <a:endParaRPr lang="en-US" sz="3600">
                <a:latin typeface="Proxima Nova Bold"/>
                <a:ea typeface="Proxima Nova Bold"/>
                <a:cs typeface="Proxima Nova Bold"/>
                <a:sym typeface="Proxima Nova Bold"/>
              </a:endParaRPr>
            </a:p>
          </p:txBody>
        </p:sp>
      </p:grpSp>
      <p:grpSp>
        <p:nvGrpSpPr>
          <p:cNvPr id="35" name="Group 35">
            <a:extLst>
              <a:ext uri="{FF2B5EF4-FFF2-40B4-BE49-F238E27FC236}">
                <a16:creationId xmlns:a16="http://schemas.microsoft.com/office/drawing/2014/main" id="{B600E008-87ED-7E9B-F1E5-3F8C014D0275}"/>
              </a:ext>
            </a:extLst>
          </p:cNvPr>
          <p:cNvGrpSpPr/>
          <p:nvPr/>
        </p:nvGrpSpPr>
        <p:grpSpPr>
          <a:xfrm>
            <a:off x="0" y="13045440"/>
            <a:ext cx="24384000" cy="670560"/>
            <a:chOff x="0" y="0"/>
            <a:chExt cx="24384000" cy="670560"/>
          </a:xfrm>
        </p:grpSpPr>
        <p:sp>
          <p:nvSpPr>
            <p:cNvPr id="36" name="Freeform 36">
              <a:extLst>
                <a:ext uri="{FF2B5EF4-FFF2-40B4-BE49-F238E27FC236}">
                  <a16:creationId xmlns:a16="http://schemas.microsoft.com/office/drawing/2014/main" id="{1053371B-35CA-8963-A68C-6E48DAF97AFD}"/>
                </a:ext>
              </a:extLst>
            </p:cNvPr>
            <p:cNvSpPr/>
            <p:nvPr/>
          </p:nvSpPr>
          <p:spPr>
            <a:xfrm>
              <a:off x="0" y="0"/>
              <a:ext cx="24384000" cy="670560"/>
            </a:xfrm>
            <a:custGeom>
              <a:avLst/>
              <a:gdLst/>
              <a:ahLst/>
              <a:cxnLst/>
              <a:rect l="l" t="t" r="r" b="b"/>
              <a:pathLst>
                <a:path w="24384000" h="670560">
                  <a:moveTo>
                    <a:pt x="0" y="0"/>
                  </a:moveTo>
                  <a:lnTo>
                    <a:pt x="24384000" y="0"/>
                  </a:lnTo>
                  <a:lnTo>
                    <a:pt x="24384000" y="670560"/>
                  </a:lnTo>
                  <a:lnTo>
                    <a:pt x="0" y="670560"/>
                  </a:lnTo>
                  <a:close/>
                </a:path>
              </a:pathLst>
            </a:custGeom>
            <a:solidFill>
              <a:srgbClr val="0D5F8B"/>
            </a:solidFill>
          </p:spPr>
          <p:txBody>
            <a:bodyPr/>
            <a:lstStyle/>
            <a:p>
              <a:endParaRPr lang="de-DE" sz="2667"/>
            </a:p>
          </p:txBody>
        </p:sp>
      </p:grpSp>
      <p:grpSp>
        <p:nvGrpSpPr>
          <p:cNvPr id="37" name="Group 37">
            <a:extLst>
              <a:ext uri="{FF2B5EF4-FFF2-40B4-BE49-F238E27FC236}">
                <a16:creationId xmlns:a16="http://schemas.microsoft.com/office/drawing/2014/main" id="{973BA2B6-059E-FAD7-A1B5-B0BDDCD75471}"/>
              </a:ext>
            </a:extLst>
          </p:cNvPr>
          <p:cNvGrpSpPr/>
          <p:nvPr/>
        </p:nvGrpSpPr>
        <p:grpSpPr>
          <a:xfrm>
            <a:off x="853440" y="13033248"/>
            <a:ext cx="19507200" cy="682752"/>
            <a:chOff x="0" y="0"/>
            <a:chExt cx="19507200" cy="682752"/>
          </a:xfrm>
        </p:grpSpPr>
        <p:sp>
          <p:nvSpPr>
            <p:cNvPr id="38" name="Freeform 38">
              <a:extLst>
                <a:ext uri="{FF2B5EF4-FFF2-40B4-BE49-F238E27FC236}">
                  <a16:creationId xmlns:a16="http://schemas.microsoft.com/office/drawing/2014/main" id="{0DAB4D9B-7C22-5CA9-BB33-70BB8EC5FF0A}"/>
                </a:ext>
              </a:extLst>
            </p:cNvPr>
            <p:cNvSpPr/>
            <p:nvPr/>
          </p:nvSpPr>
          <p:spPr>
            <a:xfrm>
              <a:off x="0" y="0"/>
              <a:ext cx="19507200" cy="682752"/>
            </a:xfrm>
            <a:custGeom>
              <a:avLst/>
              <a:gdLst/>
              <a:ahLst/>
              <a:cxnLst/>
              <a:rect l="l" t="t" r="r" b="b"/>
              <a:pathLst>
                <a:path w="19507200" h="682752">
                  <a:moveTo>
                    <a:pt x="0" y="0"/>
                  </a:moveTo>
                  <a:lnTo>
                    <a:pt x="19507200" y="0"/>
                  </a:lnTo>
                  <a:lnTo>
                    <a:pt x="19507200" y="682752"/>
                  </a:lnTo>
                  <a:lnTo>
                    <a:pt x="0" y="682752"/>
                  </a:lnTo>
                  <a:close/>
                </a:path>
              </a:pathLst>
            </a:custGeom>
            <a:blipFill>
              <a:blip r:embed="rId4">
                <a:alphaModFix amt="0"/>
              </a:blip>
              <a:stretch>
                <a:fillRect t="-506715" b="-506715"/>
              </a:stretch>
            </a:blipFill>
          </p:spPr>
          <p:txBody>
            <a:bodyPr/>
            <a:lstStyle/>
            <a:p>
              <a:endParaRPr lang="de-DE" sz="2667"/>
            </a:p>
          </p:txBody>
        </p:sp>
        <p:sp>
          <p:nvSpPr>
            <p:cNvPr id="39" name="TextBox 39">
              <a:extLst>
                <a:ext uri="{FF2B5EF4-FFF2-40B4-BE49-F238E27FC236}">
                  <a16:creationId xmlns:a16="http://schemas.microsoft.com/office/drawing/2014/main" id="{5F4129C6-1783-5CEE-5CD6-109B045205E1}"/>
                </a:ext>
              </a:extLst>
            </p:cNvPr>
            <p:cNvSpPr txBox="1"/>
            <p:nvPr/>
          </p:nvSpPr>
          <p:spPr>
            <a:xfrm>
              <a:off x="0" y="-28575"/>
              <a:ext cx="19507200" cy="711327"/>
            </a:xfrm>
            <a:prstGeom prst="rect">
              <a:avLst/>
            </a:prstGeom>
          </p:spPr>
          <p:txBody>
            <a:bodyPr lIns="0" tIns="0" rIns="0" bIns="0" rtlCol="0" anchor="ctr"/>
            <a:lstStyle/>
            <a:p>
              <a:pPr>
                <a:lnSpc>
                  <a:spcPts val="2239"/>
                </a:lnSpc>
              </a:pPr>
              <a:r>
                <a:rPr lang="en-US" sz="1865">
                  <a:latin typeface="Calibri (MS)"/>
                  <a:ea typeface="Calibri (MS)"/>
                  <a:cs typeface="Calibri (MS)"/>
                  <a:sym typeface="Calibri (MS)"/>
                </a:rPr>
                <a:t>energy traders europe  |  Integrate by '28  </a:t>
              </a:r>
            </a:p>
          </p:txBody>
        </p:sp>
      </p:grpSp>
      <p:sp>
        <p:nvSpPr>
          <p:cNvPr id="40" name="TextBox 40">
            <a:extLst>
              <a:ext uri="{FF2B5EF4-FFF2-40B4-BE49-F238E27FC236}">
                <a16:creationId xmlns:a16="http://schemas.microsoft.com/office/drawing/2014/main" id="{380691DB-8E8B-A57B-0B30-29DF14D5D69D}"/>
              </a:ext>
            </a:extLst>
          </p:cNvPr>
          <p:cNvSpPr txBox="1"/>
          <p:nvPr/>
        </p:nvSpPr>
        <p:spPr>
          <a:xfrm>
            <a:off x="1503352" y="2629325"/>
            <a:ext cx="21377296" cy="583878"/>
          </a:xfrm>
          <a:prstGeom prst="rect">
            <a:avLst/>
          </a:prstGeom>
          <a:solidFill>
            <a:schemeClr val="accent1"/>
          </a:solidFill>
        </p:spPr>
        <p:txBody>
          <a:bodyPr wrap="square" lIns="0" tIns="0" rIns="0" bIns="0" rtlCol="0" anchor="t">
            <a:spAutoFit/>
          </a:bodyPr>
          <a:lstStyle/>
          <a:p>
            <a:pPr algn="ctr">
              <a:lnSpc>
                <a:spcPts val="5040"/>
              </a:lnSpc>
            </a:pPr>
            <a:r>
              <a:rPr lang="en-US" sz="3600">
                <a:solidFill>
                  <a:schemeClr val="tx1"/>
                </a:solidFill>
              </a:rPr>
              <a:t>Our success depends on execution, leadership and political will</a:t>
            </a:r>
            <a:endParaRPr lang="en-US" sz="3600" i="1">
              <a:solidFill>
                <a:schemeClr val="tx1"/>
              </a:solidFill>
              <a:latin typeface="Proxima Nova Bold Italics"/>
              <a:ea typeface="Proxima Nova Bold Italics"/>
              <a:cs typeface="Proxima Nova Bold Italics"/>
              <a:sym typeface="Proxima Nova Bold Italics"/>
            </a:endParaRPr>
          </a:p>
        </p:txBody>
      </p:sp>
    </p:spTree>
    <p:extLst>
      <p:ext uri="{BB962C8B-B14F-4D97-AF65-F5344CB8AC3E}">
        <p14:creationId xmlns:p14="http://schemas.microsoft.com/office/powerpoint/2010/main" val="16222047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392CE3-BBCB-70F6-1170-1C931A9D735C}"/>
            </a:ext>
          </a:extLst>
        </p:cNvPr>
        <p:cNvGrpSpPr/>
        <p:nvPr/>
      </p:nvGrpSpPr>
      <p:grpSpPr>
        <a:xfrm>
          <a:off x="0" y="0"/>
          <a:ext cx="0" cy="0"/>
          <a:chOff x="0" y="0"/>
          <a:chExt cx="0" cy="0"/>
        </a:xfrm>
      </p:grpSpPr>
      <p:sp>
        <p:nvSpPr>
          <p:cNvPr id="16" name="Freeform 2">
            <a:extLst>
              <a:ext uri="{FF2B5EF4-FFF2-40B4-BE49-F238E27FC236}">
                <a16:creationId xmlns:a16="http://schemas.microsoft.com/office/drawing/2014/main" id="{305900B8-CC33-A69B-3A15-D41E266BF6C4}"/>
              </a:ext>
            </a:extLst>
          </p:cNvPr>
          <p:cNvSpPr/>
          <p:nvPr/>
        </p:nvSpPr>
        <p:spPr>
          <a:xfrm>
            <a:off x="0" y="10436"/>
            <a:ext cx="24384000" cy="13716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74" r="-74"/>
            </a:stretch>
          </a:blipFill>
        </p:spPr>
        <p:txBody>
          <a:bodyPr/>
          <a:lstStyle/>
          <a:p>
            <a:endParaRPr lang="de-DE" sz="2667"/>
          </a:p>
        </p:txBody>
      </p:sp>
      <p:sp>
        <p:nvSpPr>
          <p:cNvPr id="12" name="AutoShape 9" descr="Image result for mario draghi">
            <a:extLst>
              <a:ext uri="{FF2B5EF4-FFF2-40B4-BE49-F238E27FC236}">
                <a16:creationId xmlns:a16="http://schemas.microsoft.com/office/drawing/2014/main" id="{2FFCC95B-EE9B-5713-8E7C-87DDE1F076BB}"/>
              </a:ext>
            </a:extLst>
          </p:cNvPr>
          <p:cNvSpPr>
            <a:spLocks noChangeAspect="1" noChangeArrowheads="1"/>
          </p:cNvSpPr>
          <p:nvPr/>
        </p:nvSpPr>
        <p:spPr bwMode="auto">
          <a:xfrm>
            <a:off x="12039600" y="6705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noProof="0"/>
          </a:p>
        </p:txBody>
      </p:sp>
      <p:sp>
        <p:nvSpPr>
          <p:cNvPr id="8" name="Freeform 4">
            <a:extLst>
              <a:ext uri="{FF2B5EF4-FFF2-40B4-BE49-F238E27FC236}">
                <a16:creationId xmlns:a16="http://schemas.microsoft.com/office/drawing/2014/main" id="{5B2B752A-6C5F-6605-5734-52EA591304B4}"/>
              </a:ext>
            </a:extLst>
          </p:cNvPr>
          <p:cNvSpPr/>
          <p:nvPr/>
        </p:nvSpPr>
        <p:spPr>
          <a:xfrm>
            <a:off x="939667" y="4479501"/>
            <a:ext cx="8118107" cy="4884631"/>
          </a:xfrm>
          <a:custGeom>
            <a:avLst/>
            <a:gdLst/>
            <a:ahLst/>
            <a:cxnLst/>
            <a:rect l="l" t="t" r="r" b="b"/>
            <a:pathLst>
              <a:path w="7802880" h="4091209">
                <a:moveTo>
                  <a:pt x="177800" y="0"/>
                </a:moveTo>
                <a:lnTo>
                  <a:pt x="7625080" y="0"/>
                </a:lnTo>
                <a:cubicBezTo>
                  <a:pt x="7723277" y="0"/>
                  <a:pt x="7802880" y="79604"/>
                  <a:pt x="7802880" y="177800"/>
                </a:cubicBezTo>
                <a:lnTo>
                  <a:pt x="7802880" y="3913409"/>
                </a:lnTo>
                <a:cubicBezTo>
                  <a:pt x="7802880" y="4011606"/>
                  <a:pt x="7723277" y="4091209"/>
                  <a:pt x="7625080" y="4091209"/>
                </a:cubicBezTo>
                <a:lnTo>
                  <a:pt x="177800" y="4091209"/>
                </a:lnTo>
                <a:cubicBezTo>
                  <a:pt x="130645" y="4091209"/>
                  <a:pt x="85420" y="4072477"/>
                  <a:pt x="52076" y="4039133"/>
                </a:cubicBezTo>
                <a:cubicBezTo>
                  <a:pt x="18732" y="4005789"/>
                  <a:pt x="0" y="3960565"/>
                  <a:pt x="0" y="3913409"/>
                </a:cubicBezTo>
                <a:lnTo>
                  <a:pt x="0" y="177800"/>
                </a:lnTo>
                <a:cubicBezTo>
                  <a:pt x="0" y="79604"/>
                  <a:pt x="79604" y="0"/>
                  <a:pt x="177800" y="0"/>
                </a:cubicBezTo>
                <a:close/>
              </a:path>
            </a:pathLst>
          </a:custGeom>
          <a:solidFill>
            <a:srgbClr val="009ADE"/>
          </a:solidFill>
        </p:spPr>
        <p:txBody>
          <a:bodyPr/>
          <a:lstStyle/>
          <a:p>
            <a:endParaRPr lang="de-DE" sz="2667"/>
          </a:p>
        </p:txBody>
      </p:sp>
      <p:sp>
        <p:nvSpPr>
          <p:cNvPr id="9" name="TextBox 10">
            <a:extLst>
              <a:ext uri="{FF2B5EF4-FFF2-40B4-BE49-F238E27FC236}">
                <a16:creationId xmlns:a16="http://schemas.microsoft.com/office/drawing/2014/main" id="{C918E4BE-4AA8-DD19-B08E-C6AFE8DBDC27}"/>
              </a:ext>
            </a:extLst>
          </p:cNvPr>
          <p:cNvSpPr txBox="1"/>
          <p:nvPr/>
        </p:nvSpPr>
        <p:spPr>
          <a:xfrm>
            <a:off x="1341120" y="5151626"/>
            <a:ext cx="7315200" cy="3412747"/>
          </a:xfrm>
          <a:prstGeom prst="rect">
            <a:avLst/>
          </a:prstGeom>
        </p:spPr>
        <p:txBody>
          <a:bodyPr lIns="0" tIns="0" rIns="0" bIns="0" rtlCol="0" anchor="ctr"/>
          <a:lstStyle/>
          <a:p>
            <a:pPr algn="ctr">
              <a:lnSpc>
                <a:spcPts val="4320"/>
              </a:lnSpc>
            </a:pPr>
            <a:r>
              <a:rPr lang="en-GB" sz="4000"/>
              <a:t>2.1.3 Ensure the existing gas network is used efficiently </a:t>
            </a:r>
            <a:r>
              <a:rPr lang="en-GB" sz="4000">
                <a:latin typeface="Proxima Nova Bold"/>
                <a:ea typeface="Proxima Nova Bold"/>
                <a:cs typeface="Proxima Nova Bold"/>
                <a:sym typeface="Proxima Nova Bold"/>
              </a:rPr>
              <a:t> </a:t>
            </a:r>
            <a:endParaRPr lang="en-US" sz="4000">
              <a:latin typeface="Proxima Nova Bold"/>
              <a:ea typeface="Proxima Nova Bold"/>
              <a:cs typeface="Proxima Nova Bold"/>
              <a:sym typeface="Proxima Nova Bold"/>
            </a:endParaRPr>
          </a:p>
        </p:txBody>
      </p:sp>
      <p:grpSp>
        <p:nvGrpSpPr>
          <p:cNvPr id="10" name="Group 11">
            <a:extLst>
              <a:ext uri="{FF2B5EF4-FFF2-40B4-BE49-F238E27FC236}">
                <a16:creationId xmlns:a16="http://schemas.microsoft.com/office/drawing/2014/main" id="{BD122411-E86B-5B95-D4A0-534A8A7A080C}"/>
              </a:ext>
            </a:extLst>
          </p:cNvPr>
          <p:cNvGrpSpPr/>
          <p:nvPr/>
        </p:nvGrpSpPr>
        <p:grpSpPr>
          <a:xfrm>
            <a:off x="9301613" y="3632782"/>
            <a:ext cx="14142720" cy="6755235"/>
            <a:chOff x="0" y="0"/>
            <a:chExt cx="14142720" cy="4091209"/>
          </a:xfrm>
        </p:grpSpPr>
        <p:sp>
          <p:nvSpPr>
            <p:cNvPr id="11" name="Freeform 12">
              <a:extLst>
                <a:ext uri="{FF2B5EF4-FFF2-40B4-BE49-F238E27FC236}">
                  <a16:creationId xmlns:a16="http://schemas.microsoft.com/office/drawing/2014/main" id="{7E826039-E397-D6F3-66F9-2561FB1F2B10}"/>
                </a:ext>
              </a:extLst>
            </p:cNvPr>
            <p:cNvSpPr/>
            <p:nvPr/>
          </p:nvSpPr>
          <p:spPr>
            <a:xfrm>
              <a:off x="0" y="0"/>
              <a:ext cx="14142720" cy="4091209"/>
            </a:xfrm>
            <a:custGeom>
              <a:avLst/>
              <a:gdLst/>
              <a:ahLst/>
              <a:cxnLst/>
              <a:rect l="l" t="t" r="r" b="b"/>
              <a:pathLst>
                <a:path w="14142720" h="4091209">
                  <a:moveTo>
                    <a:pt x="177800" y="0"/>
                  </a:moveTo>
                  <a:lnTo>
                    <a:pt x="13964920" y="0"/>
                  </a:lnTo>
                  <a:cubicBezTo>
                    <a:pt x="14012075" y="0"/>
                    <a:pt x="14057300" y="18732"/>
                    <a:pt x="14090644" y="52076"/>
                  </a:cubicBezTo>
                  <a:cubicBezTo>
                    <a:pt x="14123988" y="85420"/>
                    <a:pt x="14142720" y="130645"/>
                    <a:pt x="14142720" y="177800"/>
                  </a:cubicBezTo>
                  <a:lnTo>
                    <a:pt x="14142720" y="3913409"/>
                  </a:lnTo>
                  <a:cubicBezTo>
                    <a:pt x="14142720" y="4011606"/>
                    <a:pt x="14063115" y="4091209"/>
                    <a:pt x="13964920" y="4091209"/>
                  </a:cubicBezTo>
                  <a:lnTo>
                    <a:pt x="177800" y="4091209"/>
                  </a:lnTo>
                  <a:cubicBezTo>
                    <a:pt x="130645" y="4091209"/>
                    <a:pt x="85420" y="4072477"/>
                    <a:pt x="52076" y="4039133"/>
                  </a:cubicBezTo>
                  <a:cubicBezTo>
                    <a:pt x="18732" y="4005789"/>
                    <a:pt x="0" y="3960565"/>
                    <a:pt x="0" y="3913409"/>
                  </a:cubicBezTo>
                  <a:lnTo>
                    <a:pt x="0" y="177800"/>
                  </a:lnTo>
                  <a:cubicBezTo>
                    <a:pt x="0" y="79604"/>
                    <a:pt x="79604" y="0"/>
                    <a:pt x="177800" y="0"/>
                  </a:cubicBezTo>
                  <a:close/>
                </a:path>
              </a:pathLst>
            </a:custGeom>
            <a:solidFill>
              <a:srgbClr val="FFFFFF"/>
            </a:solidFill>
          </p:spPr>
          <p:txBody>
            <a:bodyPr/>
            <a:lstStyle/>
            <a:p>
              <a:pPr>
                <a:lnSpc>
                  <a:spcPct val="123000"/>
                </a:lnSpc>
              </a:pPr>
              <a:endParaRPr lang="de-DE" sz="2667"/>
            </a:p>
          </p:txBody>
        </p:sp>
      </p:grpSp>
      <p:grpSp>
        <p:nvGrpSpPr>
          <p:cNvPr id="13" name="Group 13">
            <a:extLst>
              <a:ext uri="{FF2B5EF4-FFF2-40B4-BE49-F238E27FC236}">
                <a16:creationId xmlns:a16="http://schemas.microsoft.com/office/drawing/2014/main" id="{A3EC41BC-E6AF-EB5E-0432-02432B3B3969}"/>
              </a:ext>
            </a:extLst>
          </p:cNvPr>
          <p:cNvGrpSpPr/>
          <p:nvPr/>
        </p:nvGrpSpPr>
        <p:grpSpPr>
          <a:xfrm>
            <a:off x="9697853" y="4960529"/>
            <a:ext cx="13350240" cy="3794940"/>
            <a:chOff x="-59282" y="0"/>
            <a:chExt cx="12982802" cy="3794940"/>
          </a:xfrm>
        </p:grpSpPr>
        <p:sp>
          <p:nvSpPr>
            <p:cNvPr id="14" name="Freeform 14">
              <a:extLst>
                <a:ext uri="{FF2B5EF4-FFF2-40B4-BE49-F238E27FC236}">
                  <a16:creationId xmlns:a16="http://schemas.microsoft.com/office/drawing/2014/main" id="{7088DDAB-9A00-31D0-D580-BF0DA61A0DE1}"/>
                </a:ext>
              </a:extLst>
            </p:cNvPr>
            <p:cNvSpPr/>
            <p:nvPr/>
          </p:nvSpPr>
          <p:spPr>
            <a:xfrm>
              <a:off x="0" y="0"/>
              <a:ext cx="12923520" cy="3352980"/>
            </a:xfrm>
            <a:custGeom>
              <a:avLst/>
              <a:gdLst/>
              <a:ahLst/>
              <a:cxnLst/>
              <a:rect l="l" t="t" r="r" b="b"/>
              <a:pathLst>
                <a:path w="12923520" h="3352980">
                  <a:moveTo>
                    <a:pt x="0" y="0"/>
                  </a:moveTo>
                  <a:lnTo>
                    <a:pt x="12923520" y="0"/>
                  </a:lnTo>
                  <a:lnTo>
                    <a:pt x="12923520" y="3352980"/>
                  </a:lnTo>
                  <a:lnTo>
                    <a:pt x="0" y="3352980"/>
                  </a:lnTo>
                  <a:close/>
                </a:path>
              </a:pathLst>
            </a:custGeom>
            <a:blipFill>
              <a:blip r:embed="rId4">
                <a:alphaModFix amt="0"/>
              </a:blip>
              <a:stretch>
                <a:fillRect l="-27466" r="-27466" b="-132714"/>
              </a:stretch>
            </a:blipFill>
          </p:spPr>
          <p:txBody>
            <a:bodyPr/>
            <a:lstStyle/>
            <a:p>
              <a:pPr marL="457200" indent="-457200">
                <a:lnSpc>
                  <a:spcPct val="123000"/>
                </a:lnSpc>
                <a:buFont typeface="Wingdings" panose="05000000000000000000" pitchFamily="2" charset="2"/>
                <a:buChar char="q"/>
              </a:pPr>
              <a:endParaRPr lang="de-DE" sz="3200">
                <a:solidFill>
                  <a:srgbClr val="002060"/>
                </a:solidFill>
              </a:endParaRPr>
            </a:p>
          </p:txBody>
        </p:sp>
        <p:sp>
          <p:nvSpPr>
            <p:cNvPr id="15" name="TextBox 15">
              <a:extLst>
                <a:ext uri="{FF2B5EF4-FFF2-40B4-BE49-F238E27FC236}">
                  <a16:creationId xmlns:a16="http://schemas.microsoft.com/office/drawing/2014/main" id="{16B8CCFA-B910-3CDE-DCC4-0F996CDAC341}"/>
                </a:ext>
              </a:extLst>
            </p:cNvPr>
            <p:cNvSpPr txBox="1"/>
            <p:nvPr/>
          </p:nvSpPr>
          <p:spPr>
            <a:xfrm>
              <a:off x="-59282" y="432435"/>
              <a:ext cx="12923520" cy="3362505"/>
            </a:xfrm>
            <a:prstGeom prst="rect">
              <a:avLst/>
            </a:prstGeom>
          </p:spPr>
          <p:txBody>
            <a:bodyPr lIns="0" tIns="0" rIns="0" bIns="0" rtlCol="0" anchor="ctr"/>
            <a:lstStyle/>
            <a:p>
              <a:pPr marL="571500" indent="-571500" defTabSz="788669" fontAlgn="auto">
                <a:lnSpc>
                  <a:spcPct val="123000"/>
                </a:lnSpc>
                <a:spcBef>
                  <a:spcPts val="0"/>
                </a:spcBef>
                <a:spcAft>
                  <a:spcPts val="0"/>
                </a:spcAft>
                <a:buFont typeface="Wingdings" panose="05000000000000000000" pitchFamily="2" charset="2"/>
                <a:buChar char="q"/>
              </a:pPr>
              <a:r>
                <a:rPr lang="en-GB" sz="3200" b="0">
                  <a:solidFill>
                    <a:srgbClr val="002E6D"/>
                  </a:solidFill>
                </a:rPr>
                <a:t>New flexibilities offered under the revised CAM NC enable cost saving and may support better network utilisation – </a:t>
              </a:r>
              <a:r>
                <a:rPr lang="en-GB" sz="3200">
                  <a:solidFill>
                    <a:schemeClr val="accent4"/>
                  </a:solidFill>
                </a:rPr>
                <a:t>works need to be finalised and early implementation should be encouraged.</a:t>
              </a:r>
            </a:p>
            <a:p>
              <a:pPr marL="571500" indent="-571500" defTabSz="788669" fontAlgn="auto">
                <a:lnSpc>
                  <a:spcPct val="123000"/>
                </a:lnSpc>
                <a:spcBef>
                  <a:spcPts val="0"/>
                </a:spcBef>
                <a:spcAft>
                  <a:spcPts val="0"/>
                </a:spcAft>
                <a:buFont typeface="Wingdings" panose="05000000000000000000" pitchFamily="2" charset="2"/>
                <a:buChar char="q"/>
              </a:pPr>
              <a:endParaRPr lang="en-GB" sz="3200" b="0">
                <a:solidFill>
                  <a:srgbClr val="002E6D"/>
                </a:solidFill>
              </a:endParaRPr>
            </a:p>
            <a:p>
              <a:pPr marL="571500" indent="-571500" defTabSz="788669" fontAlgn="auto">
                <a:lnSpc>
                  <a:spcPct val="123000"/>
                </a:lnSpc>
                <a:spcBef>
                  <a:spcPts val="0"/>
                </a:spcBef>
                <a:spcAft>
                  <a:spcPts val="0"/>
                </a:spcAft>
                <a:buFont typeface="Wingdings" panose="05000000000000000000" pitchFamily="2" charset="2"/>
                <a:buChar char="q"/>
              </a:pPr>
              <a:r>
                <a:rPr lang="en-GB" sz="3200" b="0">
                  <a:solidFill>
                    <a:srgbClr val="002E6D"/>
                  </a:solidFill>
                </a:rPr>
                <a:t>In view of the upcoming expansion of the auctions number, </a:t>
              </a:r>
              <a:r>
                <a:rPr lang="en-GB" sz="3200">
                  <a:solidFill>
                    <a:srgbClr val="002E6D"/>
                  </a:solidFill>
                </a:rPr>
                <a:t>robustness of the booking platforms needs to be ensured</a:t>
              </a:r>
              <a:r>
                <a:rPr lang="en-GB" sz="3200" b="0">
                  <a:solidFill>
                    <a:srgbClr val="002E6D"/>
                  </a:solidFill>
                </a:rPr>
                <a:t>. </a:t>
              </a:r>
            </a:p>
          </p:txBody>
        </p:sp>
      </p:grpSp>
      <p:sp>
        <p:nvSpPr>
          <p:cNvPr id="17" name="TextBox 40">
            <a:extLst>
              <a:ext uri="{FF2B5EF4-FFF2-40B4-BE49-F238E27FC236}">
                <a16:creationId xmlns:a16="http://schemas.microsoft.com/office/drawing/2014/main" id="{065888EB-0054-426E-3D73-0FC485D779CF}"/>
              </a:ext>
            </a:extLst>
          </p:cNvPr>
          <p:cNvSpPr txBox="1"/>
          <p:nvPr/>
        </p:nvSpPr>
        <p:spPr>
          <a:xfrm>
            <a:off x="5826091" y="2464868"/>
            <a:ext cx="13036617" cy="615553"/>
          </a:xfrm>
          <a:prstGeom prst="rect">
            <a:avLst/>
          </a:prstGeom>
          <a:solidFill>
            <a:schemeClr val="accent1"/>
          </a:solidFill>
        </p:spPr>
        <p:txBody>
          <a:bodyPr wrap="square" lIns="0" tIns="0" rIns="0" bIns="0" rtlCol="0" anchor="t">
            <a:spAutoFit/>
          </a:bodyPr>
          <a:lstStyle/>
          <a:p>
            <a:pPr algn="ctr"/>
            <a:r>
              <a:rPr lang="en-GB" sz="4000">
                <a:solidFill>
                  <a:schemeClr val="tx1"/>
                </a:solidFill>
              </a:rPr>
              <a:t>CAM NC revision long overdue</a:t>
            </a:r>
          </a:p>
        </p:txBody>
      </p:sp>
      <p:grpSp>
        <p:nvGrpSpPr>
          <p:cNvPr id="18" name="Group 16">
            <a:extLst>
              <a:ext uri="{FF2B5EF4-FFF2-40B4-BE49-F238E27FC236}">
                <a16:creationId xmlns:a16="http://schemas.microsoft.com/office/drawing/2014/main" id="{D1202B73-10F6-66BE-D791-C9AB728545C0}"/>
              </a:ext>
            </a:extLst>
          </p:cNvPr>
          <p:cNvGrpSpPr/>
          <p:nvPr/>
        </p:nvGrpSpPr>
        <p:grpSpPr>
          <a:xfrm>
            <a:off x="0" y="-77420"/>
            <a:ext cx="24384000" cy="1828800"/>
            <a:chOff x="0" y="0"/>
            <a:chExt cx="24384000" cy="1828800"/>
          </a:xfrm>
        </p:grpSpPr>
        <p:sp>
          <p:nvSpPr>
            <p:cNvPr id="19" name="Freeform 17">
              <a:extLst>
                <a:ext uri="{FF2B5EF4-FFF2-40B4-BE49-F238E27FC236}">
                  <a16:creationId xmlns:a16="http://schemas.microsoft.com/office/drawing/2014/main" id="{A94A7BEB-200F-1C87-4FDE-9DEF0A971D20}"/>
                </a:ext>
              </a:extLst>
            </p:cNvPr>
            <p:cNvSpPr/>
            <p:nvPr/>
          </p:nvSpPr>
          <p:spPr>
            <a:xfrm>
              <a:off x="0" y="0"/>
              <a:ext cx="24384000" cy="1828800"/>
            </a:xfrm>
            <a:custGeom>
              <a:avLst/>
              <a:gdLst/>
              <a:ahLst/>
              <a:cxnLst/>
              <a:rect l="l" t="t" r="r" b="b"/>
              <a:pathLst>
                <a:path w="24384000" h="1828800">
                  <a:moveTo>
                    <a:pt x="0" y="0"/>
                  </a:moveTo>
                  <a:lnTo>
                    <a:pt x="24384000" y="0"/>
                  </a:lnTo>
                  <a:lnTo>
                    <a:pt x="24384000" y="1828800"/>
                  </a:lnTo>
                  <a:lnTo>
                    <a:pt x="0" y="1828800"/>
                  </a:lnTo>
                  <a:close/>
                </a:path>
              </a:pathLst>
            </a:custGeom>
            <a:solidFill>
              <a:srgbClr val="0D5F8B"/>
            </a:solidFill>
          </p:spPr>
          <p:txBody>
            <a:bodyPr/>
            <a:lstStyle/>
            <a:p>
              <a:endParaRPr lang="de-DE" sz="2667"/>
            </a:p>
          </p:txBody>
        </p:sp>
      </p:grpSp>
      <p:sp>
        <p:nvSpPr>
          <p:cNvPr id="3" name="Text Placeholder 2">
            <a:extLst>
              <a:ext uri="{FF2B5EF4-FFF2-40B4-BE49-F238E27FC236}">
                <a16:creationId xmlns:a16="http://schemas.microsoft.com/office/drawing/2014/main" id="{74186AFE-7AA0-A795-ADFC-9EA67266B5A6}"/>
              </a:ext>
            </a:extLst>
          </p:cNvPr>
          <p:cNvSpPr>
            <a:spLocks noGrp="1"/>
          </p:cNvSpPr>
          <p:nvPr>
            <p:ph type="body" sz="quarter" idx="12"/>
          </p:nvPr>
        </p:nvSpPr>
        <p:spPr>
          <a:xfrm>
            <a:off x="446117" y="401833"/>
            <a:ext cx="23186966" cy="720838"/>
          </a:xfrm>
        </p:spPr>
        <p:txBody>
          <a:bodyPr/>
          <a:lstStyle/>
          <a:p>
            <a:r>
              <a:rPr lang="en-GB" sz="4000">
                <a:solidFill>
                  <a:schemeClr val="tx1"/>
                </a:solidFill>
              </a:rPr>
              <a:t>Network Codes and Guidelines</a:t>
            </a:r>
          </a:p>
        </p:txBody>
      </p:sp>
    </p:spTree>
    <p:extLst>
      <p:ext uri="{BB962C8B-B14F-4D97-AF65-F5344CB8AC3E}">
        <p14:creationId xmlns:p14="http://schemas.microsoft.com/office/powerpoint/2010/main" val="1027040187"/>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BDF672-28A1-2EEC-1123-8B7E8CC3CB71}"/>
            </a:ext>
          </a:extLst>
        </p:cNvPr>
        <p:cNvGrpSpPr/>
        <p:nvPr/>
      </p:nvGrpSpPr>
      <p:grpSpPr>
        <a:xfrm>
          <a:off x="0" y="0"/>
          <a:ext cx="0" cy="0"/>
          <a:chOff x="0" y="0"/>
          <a:chExt cx="0" cy="0"/>
        </a:xfrm>
      </p:grpSpPr>
      <p:sp>
        <p:nvSpPr>
          <p:cNvPr id="16" name="Freeform 2">
            <a:extLst>
              <a:ext uri="{FF2B5EF4-FFF2-40B4-BE49-F238E27FC236}">
                <a16:creationId xmlns:a16="http://schemas.microsoft.com/office/drawing/2014/main" id="{F193168B-5B3F-50C2-240C-E4A321476663}"/>
              </a:ext>
            </a:extLst>
          </p:cNvPr>
          <p:cNvSpPr/>
          <p:nvPr/>
        </p:nvSpPr>
        <p:spPr>
          <a:xfrm>
            <a:off x="0" y="10436"/>
            <a:ext cx="24384000" cy="13716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74" r="-74"/>
            </a:stretch>
          </a:blipFill>
        </p:spPr>
        <p:txBody>
          <a:bodyPr/>
          <a:lstStyle/>
          <a:p>
            <a:endParaRPr lang="de-DE" sz="2667"/>
          </a:p>
        </p:txBody>
      </p:sp>
      <p:sp>
        <p:nvSpPr>
          <p:cNvPr id="12" name="AutoShape 9" descr="Image result for mario draghi">
            <a:extLst>
              <a:ext uri="{FF2B5EF4-FFF2-40B4-BE49-F238E27FC236}">
                <a16:creationId xmlns:a16="http://schemas.microsoft.com/office/drawing/2014/main" id="{0E1D017C-DE84-EB5A-A3C5-11BDF05996F6}"/>
              </a:ext>
            </a:extLst>
          </p:cNvPr>
          <p:cNvSpPr>
            <a:spLocks noChangeAspect="1" noChangeArrowheads="1"/>
          </p:cNvSpPr>
          <p:nvPr/>
        </p:nvSpPr>
        <p:spPr bwMode="auto">
          <a:xfrm>
            <a:off x="12039600" y="6705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noProof="0"/>
          </a:p>
        </p:txBody>
      </p:sp>
      <p:sp>
        <p:nvSpPr>
          <p:cNvPr id="8" name="Freeform 4">
            <a:extLst>
              <a:ext uri="{FF2B5EF4-FFF2-40B4-BE49-F238E27FC236}">
                <a16:creationId xmlns:a16="http://schemas.microsoft.com/office/drawing/2014/main" id="{90F37DB7-6724-0D2C-B391-ED59FA7DF0EA}"/>
              </a:ext>
            </a:extLst>
          </p:cNvPr>
          <p:cNvSpPr/>
          <p:nvPr/>
        </p:nvSpPr>
        <p:spPr>
          <a:xfrm>
            <a:off x="1422133" y="5718794"/>
            <a:ext cx="8118107" cy="4884631"/>
          </a:xfrm>
          <a:custGeom>
            <a:avLst/>
            <a:gdLst/>
            <a:ahLst/>
            <a:cxnLst/>
            <a:rect l="l" t="t" r="r" b="b"/>
            <a:pathLst>
              <a:path w="7802880" h="4091209">
                <a:moveTo>
                  <a:pt x="177800" y="0"/>
                </a:moveTo>
                <a:lnTo>
                  <a:pt x="7625080" y="0"/>
                </a:lnTo>
                <a:cubicBezTo>
                  <a:pt x="7723277" y="0"/>
                  <a:pt x="7802880" y="79604"/>
                  <a:pt x="7802880" y="177800"/>
                </a:cubicBezTo>
                <a:lnTo>
                  <a:pt x="7802880" y="3913409"/>
                </a:lnTo>
                <a:cubicBezTo>
                  <a:pt x="7802880" y="4011606"/>
                  <a:pt x="7723277" y="4091209"/>
                  <a:pt x="7625080" y="4091209"/>
                </a:cubicBezTo>
                <a:lnTo>
                  <a:pt x="177800" y="4091209"/>
                </a:lnTo>
                <a:cubicBezTo>
                  <a:pt x="130645" y="4091209"/>
                  <a:pt x="85420" y="4072477"/>
                  <a:pt x="52076" y="4039133"/>
                </a:cubicBezTo>
                <a:cubicBezTo>
                  <a:pt x="18732" y="4005789"/>
                  <a:pt x="0" y="3960565"/>
                  <a:pt x="0" y="3913409"/>
                </a:cubicBezTo>
                <a:lnTo>
                  <a:pt x="0" y="177800"/>
                </a:lnTo>
                <a:cubicBezTo>
                  <a:pt x="0" y="79604"/>
                  <a:pt x="79604" y="0"/>
                  <a:pt x="177800" y="0"/>
                </a:cubicBezTo>
                <a:close/>
              </a:path>
            </a:pathLst>
          </a:custGeom>
          <a:solidFill>
            <a:srgbClr val="009ADE"/>
          </a:solidFill>
        </p:spPr>
        <p:txBody>
          <a:bodyPr/>
          <a:lstStyle/>
          <a:p>
            <a:endParaRPr lang="de-DE" sz="2667"/>
          </a:p>
        </p:txBody>
      </p:sp>
      <p:sp>
        <p:nvSpPr>
          <p:cNvPr id="9" name="TextBox 10">
            <a:extLst>
              <a:ext uri="{FF2B5EF4-FFF2-40B4-BE49-F238E27FC236}">
                <a16:creationId xmlns:a16="http://schemas.microsoft.com/office/drawing/2014/main" id="{72B4487F-D692-8B69-E7DF-CFB31AE961AC}"/>
              </a:ext>
            </a:extLst>
          </p:cNvPr>
          <p:cNvSpPr txBox="1"/>
          <p:nvPr/>
        </p:nvSpPr>
        <p:spPr>
          <a:xfrm>
            <a:off x="1823586" y="6454735"/>
            <a:ext cx="7315200" cy="3412747"/>
          </a:xfrm>
          <a:prstGeom prst="rect">
            <a:avLst/>
          </a:prstGeom>
        </p:spPr>
        <p:txBody>
          <a:bodyPr lIns="0" tIns="0" rIns="0" bIns="0" rtlCol="0" anchor="ctr"/>
          <a:lstStyle/>
          <a:p>
            <a:pPr algn="ctr">
              <a:lnSpc>
                <a:spcPts val="4320"/>
              </a:lnSpc>
            </a:pPr>
            <a:r>
              <a:rPr lang="en-GB" sz="4000"/>
              <a:t>2.1.7 Strengthen the Gas Tariff Network Code to enhance stability and facilitate trade </a:t>
            </a:r>
            <a:r>
              <a:rPr lang="en-GB" sz="4000">
                <a:latin typeface="Proxima Nova Bold"/>
                <a:ea typeface="Proxima Nova Bold"/>
                <a:cs typeface="Proxima Nova Bold"/>
                <a:sym typeface="Proxima Nova Bold"/>
              </a:rPr>
              <a:t> </a:t>
            </a:r>
            <a:endParaRPr lang="en-US" sz="4000">
              <a:latin typeface="Proxima Nova Bold"/>
              <a:ea typeface="Proxima Nova Bold"/>
              <a:cs typeface="Proxima Nova Bold"/>
              <a:sym typeface="Proxima Nova Bold"/>
            </a:endParaRPr>
          </a:p>
        </p:txBody>
      </p:sp>
      <p:grpSp>
        <p:nvGrpSpPr>
          <p:cNvPr id="10" name="Group 11">
            <a:extLst>
              <a:ext uri="{FF2B5EF4-FFF2-40B4-BE49-F238E27FC236}">
                <a16:creationId xmlns:a16="http://schemas.microsoft.com/office/drawing/2014/main" id="{B01259A2-35A5-B14B-D860-C52D56A45B64}"/>
              </a:ext>
            </a:extLst>
          </p:cNvPr>
          <p:cNvGrpSpPr/>
          <p:nvPr/>
        </p:nvGrpSpPr>
        <p:grpSpPr>
          <a:xfrm>
            <a:off x="9966960" y="4215270"/>
            <a:ext cx="14142720" cy="8061158"/>
            <a:chOff x="-30480" y="2140"/>
            <a:chExt cx="14142720" cy="4091209"/>
          </a:xfrm>
        </p:grpSpPr>
        <p:sp>
          <p:nvSpPr>
            <p:cNvPr id="11" name="Freeform 12">
              <a:extLst>
                <a:ext uri="{FF2B5EF4-FFF2-40B4-BE49-F238E27FC236}">
                  <a16:creationId xmlns:a16="http://schemas.microsoft.com/office/drawing/2014/main" id="{EE4B6CD4-B38A-08DB-3222-1076BBE95C89}"/>
                </a:ext>
              </a:extLst>
            </p:cNvPr>
            <p:cNvSpPr/>
            <p:nvPr/>
          </p:nvSpPr>
          <p:spPr>
            <a:xfrm>
              <a:off x="-30480" y="2140"/>
              <a:ext cx="14142720" cy="4091209"/>
            </a:xfrm>
            <a:custGeom>
              <a:avLst/>
              <a:gdLst/>
              <a:ahLst/>
              <a:cxnLst/>
              <a:rect l="l" t="t" r="r" b="b"/>
              <a:pathLst>
                <a:path w="14142720" h="4091209">
                  <a:moveTo>
                    <a:pt x="177800" y="0"/>
                  </a:moveTo>
                  <a:lnTo>
                    <a:pt x="13964920" y="0"/>
                  </a:lnTo>
                  <a:cubicBezTo>
                    <a:pt x="14012075" y="0"/>
                    <a:pt x="14057300" y="18732"/>
                    <a:pt x="14090644" y="52076"/>
                  </a:cubicBezTo>
                  <a:cubicBezTo>
                    <a:pt x="14123988" y="85420"/>
                    <a:pt x="14142720" y="130645"/>
                    <a:pt x="14142720" y="177800"/>
                  </a:cubicBezTo>
                  <a:lnTo>
                    <a:pt x="14142720" y="3913409"/>
                  </a:lnTo>
                  <a:cubicBezTo>
                    <a:pt x="14142720" y="4011606"/>
                    <a:pt x="14063115" y="4091209"/>
                    <a:pt x="13964920" y="4091209"/>
                  </a:cubicBezTo>
                  <a:lnTo>
                    <a:pt x="177800" y="4091209"/>
                  </a:lnTo>
                  <a:cubicBezTo>
                    <a:pt x="130645" y="4091209"/>
                    <a:pt x="85420" y="4072477"/>
                    <a:pt x="52076" y="4039133"/>
                  </a:cubicBezTo>
                  <a:cubicBezTo>
                    <a:pt x="18732" y="4005789"/>
                    <a:pt x="0" y="3960565"/>
                    <a:pt x="0" y="3913409"/>
                  </a:cubicBezTo>
                  <a:lnTo>
                    <a:pt x="0" y="177800"/>
                  </a:lnTo>
                  <a:cubicBezTo>
                    <a:pt x="0" y="79604"/>
                    <a:pt x="79604" y="0"/>
                    <a:pt x="177800" y="0"/>
                  </a:cubicBezTo>
                  <a:close/>
                </a:path>
              </a:pathLst>
            </a:custGeom>
            <a:solidFill>
              <a:srgbClr val="FFFFFF"/>
            </a:solidFill>
          </p:spPr>
          <p:txBody>
            <a:bodyPr/>
            <a:lstStyle/>
            <a:p>
              <a:pPr>
                <a:lnSpc>
                  <a:spcPct val="123000"/>
                </a:lnSpc>
              </a:pPr>
              <a:endParaRPr lang="de-DE" sz="2667"/>
            </a:p>
          </p:txBody>
        </p:sp>
      </p:grpSp>
      <p:grpSp>
        <p:nvGrpSpPr>
          <p:cNvPr id="13" name="Group 13">
            <a:extLst>
              <a:ext uri="{FF2B5EF4-FFF2-40B4-BE49-F238E27FC236}">
                <a16:creationId xmlns:a16="http://schemas.microsoft.com/office/drawing/2014/main" id="{74F05C1F-6E44-33C4-1D3F-A47731C8D920}"/>
              </a:ext>
            </a:extLst>
          </p:cNvPr>
          <p:cNvGrpSpPr/>
          <p:nvPr/>
        </p:nvGrpSpPr>
        <p:grpSpPr>
          <a:xfrm>
            <a:off x="10393680" y="4808130"/>
            <a:ext cx="13350240" cy="6443002"/>
            <a:chOff x="-59282" y="0"/>
            <a:chExt cx="12982802" cy="6443002"/>
          </a:xfrm>
        </p:grpSpPr>
        <p:sp>
          <p:nvSpPr>
            <p:cNvPr id="14" name="Freeform 14">
              <a:extLst>
                <a:ext uri="{FF2B5EF4-FFF2-40B4-BE49-F238E27FC236}">
                  <a16:creationId xmlns:a16="http://schemas.microsoft.com/office/drawing/2014/main" id="{1FA43868-1D64-909A-659B-FB78FFBFB30B}"/>
                </a:ext>
              </a:extLst>
            </p:cNvPr>
            <p:cNvSpPr/>
            <p:nvPr/>
          </p:nvSpPr>
          <p:spPr>
            <a:xfrm>
              <a:off x="0" y="0"/>
              <a:ext cx="12923520" cy="3352980"/>
            </a:xfrm>
            <a:custGeom>
              <a:avLst/>
              <a:gdLst/>
              <a:ahLst/>
              <a:cxnLst/>
              <a:rect l="l" t="t" r="r" b="b"/>
              <a:pathLst>
                <a:path w="12923520" h="3352980">
                  <a:moveTo>
                    <a:pt x="0" y="0"/>
                  </a:moveTo>
                  <a:lnTo>
                    <a:pt x="12923520" y="0"/>
                  </a:lnTo>
                  <a:lnTo>
                    <a:pt x="12923520" y="3352980"/>
                  </a:lnTo>
                  <a:lnTo>
                    <a:pt x="0" y="3352980"/>
                  </a:lnTo>
                  <a:close/>
                </a:path>
              </a:pathLst>
            </a:custGeom>
            <a:blipFill>
              <a:blip r:embed="rId4">
                <a:alphaModFix amt="0"/>
              </a:blip>
              <a:stretch>
                <a:fillRect l="-27466" r="-27466" b="-132714"/>
              </a:stretch>
            </a:blipFill>
          </p:spPr>
          <p:txBody>
            <a:bodyPr/>
            <a:lstStyle/>
            <a:p>
              <a:pPr marL="457200" indent="-457200">
                <a:lnSpc>
                  <a:spcPct val="123000"/>
                </a:lnSpc>
                <a:buFont typeface="Wingdings" panose="05000000000000000000" pitchFamily="2" charset="2"/>
                <a:buChar char="q"/>
              </a:pPr>
              <a:endParaRPr lang="de-DE" sz="3200">
                <a:solidFill>
                  <a:srgbClr val="002060"/>
                </a:solidFill>
              </a:endParaRPr>
            </a:p>
          </p:txBody>
        </p:sp>
        <p:sp>
          <p:nvSpPr>
            <p:cNvPr id="15" name="TextBox 15">
              <a:extLst>
                <a:ext uri="{FF2B5EF4-FFF2-40B4-BE49-F238E27FC236}">
                  <a16:creationId xmlns:a16="http://schemas.microsoft.com/office/drawing/2014/main" id="{EF893E09-5C02-D783-F7FF-D4F4E0398E9E}"/>
                </a:ext>
              </a:extLst>
            </p:cNvPr>
            <p:cNvSpPr txBox="1"/>
            <p:nvPr/>
          </p:nvSpPr>
          <p:spPr>
            <a:xfrm>
              <a:off x="-59282" y="432435"/>
              <a:ext cx="12923520" cy="6010567"/>
            </a:xfrm>
            <a:prstGeom prst="rect">
              <a:avLst/>
            </a:prstGeom>
          </p:spPr>
          <p:txBody>
            <a:bodyPr lIns="0" tIns="0" rIns="0" bIns="0" rtlCol="0" anchor="ctr"/>
            <a:lstStyle/>
            <a:p>
              <a:pPr marL="571500" indent="-571500" defTabSz="788669" fontAlgn="auto">
                <a:lnSpc>
                  <a:spcPct val="123000"/>
                </a:lnSpc>
                <a:spcBef>
                  <a:spcPts val="0"/>
                </a:spcBef>
                <a:spcAft>
                  <a:spcPts val="1800"/>
                </a:spcAft>
                <a:buFont typeface="Wingdings" panose="05000000000000000000" pitchFamily="2" charset="2"/>
                <a:buChar char="q"/>
              </a:pPr>
              <a:r>
                <a:rPr lang="en-GB" sz="3200">
                  <a:solidFill>
                    <a:srgbClr val="002E6D"/>
                  </a:solidFill>
                </a:rPr>
                <a:t>We observe that many Member States are changing tariff calculation methodology too frequently</a:t>
              </a:r>
              <a:r>
                <a:rPr lang="en-GB" sz="3200" b="0">
                  <a:solidFill>
                    <a:srgbClr val="002E6D"/>
                  </a:solidFill>
                </a:rPr>
                <a:t>. </a:t>
              </a:r>
            </a:p>
            <a:p>
              <a:pPr marL="571500" indent="-571500" defTabSz="788669" fontAlgn="auto">
                <a:lnSpc>
                  <a:spcPct val="123000"/>
                </a:lnSpc>
                <a:spcBef>
                  <a:spcPts val="0"/>
                </a:spcBef>
                <a:spcAft>
                  <a:spcPts val="1800"/>
                </a:spcAft>
                <a:buFont typeface="Wingdings" panose="05000000000000000000" pitchFamily="2" charset="2"/>
                <a:buChar char="q"/>
              </a:pPr>
              <a:r>
                <a:rPr lang="en-GB" sz="3200">
                  <a:solidFill>
                    <a:srgbClr val="002E6D"/>
                  </a:solidFill>
                </a:rPr>
                <a:t>Tariff levels forecasting has become impossible </a:t>
              </a:r>
              <a:r>
                <a:rPr lang="en-GB" sz="3200" b="0">
                  <a:solidFill>
                    <a:srgbClr val="002E6D"/>
                  </a:solidFill>
                </a:rPr>
                <a:t>and falling throughput only fuels the </a:t>
              </a:r>
              <a:r>
                <a:rPr lang="en-GB" sz="3200">
                  <a:solidFill>
                    <a:srgbClr val="002E6D"/>
                  </a:solidFill>
                </a:rPr>
                <a:t>tariff spiral</a:t>
              </a:r>
              <a:r>
                <a:rPr lang="en-GB" sz="3200" b="0">
                  <a:solidFill>
                    <a:srgbClr val="002E6D"/>
                  </a:solidFill>
                </a:rPr>
                <a:t>. The upcoming publication of the </a:t>
              </a:r>
              <a:r>
                <a:rPr lang="en-GB" sz="3200">
                  <a:solidFill>
                    <a:srgbClr val="002E6D"/>
                  </a:solidFill>
                </a:rPr>
                <a:t>ACER efficiency benchmark </a:t>
              </a:r>
              <a:r>
                <a:rPr lang="en-GB" sz="3200" b="0">
                  <a:solidFill>
                    <a:srgbClr val="002E6D"/>
                  </a:solidFill>
                </a:rPr>
                <a:t>is a good opportunity to intensify works on addressing this problem. </a:t>
              </a:r>
            </a:p>
            <a:p>
              <a:pPr marL="571500" indent="-571500" defTabSz="788669" fontAlgn="auto">
                <a:lnSpc>
                  <a:spcPct val="123000"/>
                </a:lnSpc>
                <a:spcBef>
                  <a:spcPts val="0"/>
                </a:spcBef>
                <a:spcAft>
                  <a:spcPts val="0"/>
                </a:spcAft>
                <a:buFont typeface="Wingdings" panose="05000000000000000000" pitchFamily="2" charset="2"/>
                <a:buChar char="q"/>
              </a:pPr>
              <a:r>
                <a:rPr lang="en-GB" sz="3200" b="0">
                  <a:solidFill>
                    <a:srgbClr val="002E6D"/>
                  </a:solidFill>
                </a:rPr>
                <a:t>Additional threats may be stemming from cross-subsidisation between gas/electricity/hydrogen networks if clear rules are not in place. </a:t>
              </a:r>
              <a:r>
                <a:rPr lang="en-GB" sz="3200">
                  <a:solidFill>
                    <a:srgbClr val="002E6D"/>
                  </a:solidFill>
                </a:rPr>
                <a:t>As a general principle, cross-subsidies need to be avoided.</a:t>
              </a:r>
            </a:p>
          </p:txBody>
        </p:sp>
      </p:grpSp>
      <p:sp>
        <p:nvSpPr>
          <p:cNvPr id="17" name="TextBox 40">
            <a:extLst>
              <a:ext uri="{FF2B5EF4-FFF2-40B4-BE49-F238E27FC236}">
                <a16:creationId xmlns:a16="http://schemas.microsoft.com/office/drawing/2014/main" id="{847033C5-34EB-3670-C72F-22DE45A48DA4}"/>
              </a:ext>
            </a:extLst>
          </p:cNvPr>
          <p:cNvSpPr txBox="1"/>
          <p:nvPr/>
        </p:nvSpPr>
        <p:spPr>
          <a:xfrm>
            <a:off x="1467853" y="2183815"/>
            <a:ext cx="22672307" cy="1231106"/>
          </a:xfrm>
          <a:prstGeom prst="rect">
            <a:avLst/>
          </a:prstGeom>
          <a:solidFill>
            <a:schemeClr val="accent1"/>
          </a:solidFill>
        </p:spPr>
        <p:txBody>
          <a:bodyPr wrap="square" lIns="0" tIns="0" rIns="0" bIns="0" rtlCol="0" anchor="t">
            <a:spAutoFit/>
          </a:bodyPr>
          <a:lstStyle/>
          <a:p>
            <a:pPr algn="ctr"/>
            <a:r>
              <a:rPr lang="en-GB" sz="4000">
                <a:solidFill>
                  <a:schemeClr val="tx1"/>
                </a:solidFill>
              </a:rPr>
              <a:t>The problem of ever-increasing tariffs needs to be urgently addressed; </a:t>
            </a:r>
            <a:br>
              <a:rPr lang="en-GB" sz="4000">
                <a:solidFill>
                  <a:schemeClr val="tx1"/>
                </a:solidFill>
              </a:rPr>
            </a:br>
            <a:r>
              <a:rPr lang="en-GB" sz="4000">
                <a:solidFill>
                  <a:schemeClr val="tx1"/>
                </a:solidFill>
              </a:rPr>
              <a:t>Discussions on TAR NC need to start immediately</a:t>
            </a:r>
          </a:p>
        </p:txBody>
      </p:sp>
      <p:grpSp>
        <p:nvGrpSpPr>
          <p:cNvPr id="18" name="Group 16">
            <a:extLst>
              <a:ext uri="{FF2B5EF4-FFF2-40B4-BE49-F238E27FC236}">
                <a16:creationId xmlns:a16="http://schemas.microsoft.com/office/drawing/2014/main" id="{CCF123CD-DCFB-5EC0-8028-93D8D80D6D3A}"/>
              </a:ext>
            </a:extLst>
          </p:cNvPr>
          <p:cNvGrpSpPr/>
          <p:nvPr/>
        </p:nvGrpSpPr>
        <p:grpSpPr>
          <a:xfrm>
            <a:off x="0" y="-77420"/>
            <a:ext cx="24384000" cy="1828800"/>
            <a:chOff x="0" y="0"/>
            <a:chExt cx="24384000" cy="1828800"/>
          </a:xfrm>
        </p:grpSpPr>
        <p:sp>
          <p:nvSpPr>
            <p:cNvPr id="19" name="Freeform 17">
              <a:extLst>
                <a:ext uri="{FF2B5EF4-FFF2-40B4-BE49-F238E27FC236}">
                  <a16:creationId xmlns:a16="http://schemas.microsoft.com/office/drawing/2014/main" id="{ABC27F7E-B581-71A1-0154-8BAE746E2CCE}"/>
                </a:ext>
              </a:extLst>
            </p:cNvPr>
            <p:cNvSpPr/>
            <p:nvPr/>
          </p:nvSpPr>
          <p:spPr>
            <a:xfrm>
              <a:off x="0" y="0"/>
              <a:ext cx="24384000" cy="1828800"/>
            </a:xfrm>
            <a:custGeom>
              <a:avLst/>
              <a:gdLst/>
              <a:ahLst/>
              <a:cxnLst/>
              <a:rect l="l" t="t" r="r" b="b"/>
              <a:pathLst>
                <a:path w="24384000" h="1828800">
                  <a:moveTo>
                    <a:pt x="0" y="0"/>
                  </a:moveTo>
                  <a:lnTo>
                    <a:pt x="24384000" y="0"/>
                  </a:lnTo>
                  <a:lnTo>
                    <a:pt x="24384000" y="1828800"/>
                  </a:lnTo>
                  <a:lnTo>
                    <a:pt x="0" y="1828800"/>
                  </a:lnTo>
                  <a:close/>
                </a:path>
              </a:pathLst>
            </a:custGeom>
            <a:solidFill>
              <a:srgbClr val="0D5F8B"/>
            </a:solidFill>
          </p:spPr>
          <p:txBody>
            <a:bodyPr/>
            <a:lstStyle/>
            <a:p>
              <a:endParaRPr lang="de-DE" sz="2667"/>
            </a:p>
          </p:txBody>
        </p:sp>
      </p:grpSp>
      <p:sp>
        <p:nvSpPr>
          <p:cNvPr id="3" name="Text Placeholder 2">
            <a:extLst>
              <a:ext uri="{FF2B5EF4-FFF2-40B4-BE49-F238E27FC236}">
                <a16:creationId xmlns:a16="http://schemas.microsoft.com/office/drawing/2014/main" id="{7AECBA3F-4C65-5D78-8EFD-59B39C95E984}"/>
              </a:ext>
            </a:extLst>
          </p:cNvPr>
          <p:cNvSpPr>
            <a:spLocks noGrp="1"/>
          </p:cNvSpPr>
          <p:nvPr>
            <p:ph type="body" sz="quarter" idx="12"/>
          </p:nvPr>
        </p:nvSpPr>
        <p:spPr>
          <a:xfrm>
            <a:off x="446117" y="401833"/>
            <a:ext cx="23186966" cy="720838"/>
          </a:xfrm>
        </p:spPr>
        <p:txBody>
          <a:bodyPr/>
          <a:lstStyle/>
          <a:p>
            <a:r>
              <a:rPr lang="en-GB" sz="4000">
                <a:solidFill>
                  <a:schemeClr val="tx1"/>
                </a:solidFill>
              </a:rPr>
              <a:t>Network Codes and Guidelines</a:t>
            </a:r>
          </a:p>
        </p:txBody>
      </p:sp>
    </p:spTree>
    <p:extLst>
      <p:ext uri="{BB962C8B-B14F-4D97-AF65-F5344CB8AC3E}">
        <p14:creationId xmlns:p14="http://schemas.microsoft.com/office/powerpoint/2010/main" val="3539878256"/>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BA8619-7E2D-2446-2867-DECC9B5F722E}"/>
            </a:ext>
          </a:extLst>
        </p:cNvPr>
        <p:cNvGrpSpPr/>
        <p:nvPr/>
      </p:nvGrpSpPr>
      <p:grpSpPr>
        <a:xfrm>
          <a:off x="0" y="0"/>
          <a:ext cx="0" cy="0"/>
          <a:chOff x="0" y="0"/>
          <a:chExt cx="0" cy="0"/>
        </a:xfrm>
      </p:grpSpPr>
      <p:sp>
        <p:nvSpPr>
          <p:cNvPr id="16" name="Freeform 2">
            <a:extLst>
              <a:ext uri="{FF2B5EF4-FFF2-40B4-BE49-F238E27FC236}">
                <a16:creationId xmlns:a16="http://schemas.microsoft.com/office/drawing/2014/main" id="{5A4CDFDE-9096-1249-97B0-51B1D9C88577}"/>
              </a:ext>
            </a:extLst>
          </p:cNvPr>
          <p:cNvSpPr/>
          <p:nvPr/>
        </p:nvSpPr>
        <p:spPr>
          <a:xfrm>
            <a:off x="0" y="10436"/>
            <a:ext cx="24384000" cy="13716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74" r="-74"/>
            </a:stretch>
          </a:blipFill>
        </p:spPr>
        <p:txBody>
          <a:bodyPr/>
          <a:lstStyle/>
          <a:p>
            <a:endParaRPr lang="de-DE" sz="2667"/>
          </a:p>
        </p:txBody>
      </p:sp>
      <p:sp>
        <p:nvSpPr>
          <p:cNvPr id="12" name="AutoShape 9" descr="Image result for mario draghi">
            <a:extLst>
              <a:ext uri="{FF2B5EF4-FFF2-40B4-BE49-F238E27FC236}">
                <a16:creationId xmlns:a16="http://schemas.microsoft.com/office/drawing/2014/main" id="{C9C056F1-08FB-CEEF-46E9-B6CA2A58238F}"/>
              </a:ext>
            </a:extLst>
          </p:cNvPr>
          <p:cNvSpPr>
            <a:spLocks noChangeAspect="1" noChangeArrowheads="1"/>
          </p:cNvSpPr>
          <p:nvPr/>
        </p:nvSpPr>
        <p:spPr bwMode="auto">
          <a:xfrm>
            <a:off x="12039600" y="6705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noProof="0"/>
          </a:p>
        </p:txBody>
      </p:sp>
      <p:grpSp>
        <p:nvGrpSpPr>
          <p:cNvPr id="10" name="Group 11">
            <a:extLst>
              <a:ext uri="{FF2B5EF4-FFF2-40B4-BE49-F238E27FC236}">
                <a16:creationId xmlns:a16="http://schemas.microsoft.com/office/drawing/2014/main" id="{C533EF51-41C8-9388-87CA-B89DCCBDC793}"/>
              </a:ext>
            </a:extLst>
          </p:cNvPr>
          <p:cNvGrpSpPr/>
          <p:nvPr/>
        </p:nvGrpSpPr>
        <p:grpSpPr>
          <a:xfrm>
            <a:off x="1433361" y="4771420"/>
            <a:ext cx="21517276" cy="6755235"/>
            <a:chOff x="0" y="0"/>
            <a:chExt cx="14142720" cy="4091209"/>
          </a:xfrm>
        </p:grpSpPr>
        <p:sp>
          <p:nvSpPr>
            <p:cNvPr id="11" name="Freeform 12">
              <a:extLst>
                <a:ext uri="{FF2B5EF4-FFF2-40B4-BE49-F238E27FC236}">
                  <a16:creationId xmlns:a16="http://schemas.microsoft.com/office/drawing/2014/main" id="{B79DE1FA-54F9-B614-41BF-F6B881E31613}"/>
                </a:ext>
              </a:extLst>
            </p:cNvPr>
            <p:cNvSpPr/>
            <p:nvPr/>
          </p:nvSpPr>
          <p:spPr>
            <a:xfrm>
              <a:off x="0" y="0"/>
              <a:ext cx="14142720" cy="4091209"/>
            </a:xfrm>
            <a:custGeom>
              <a:avLst/>
              <a:gdLst/>
              <a:ahLst/>
              <a:cxnLst/>
              <a:rect l="l" t="t" r="r" b="b"/>
              <a:pathLst>
                <a:path w="14142720" h="4091209">
                  <a:moveTo>
                    <a:pt x="177800" y="0"/>
                  </a:moveTo>
                  <a:lnTo>
                    <a:pt x="13964920" y="0"/>
                  </a:lnTo>
                  <a:cubicBezTo>
                    <a:pt x="14012075" y="0"/>
                    <a:pt x="14057300" y="18732"/>
                    <a:pt x="14090644" y="52076"/>
                  </a:cubicBezTo>
                  <a:cubicBezTo>
                    <a:pt x="14123988" y="85420"/>
                    <a:pt x="14142720" y="130645"/>
                    <a:pt x="14142720" y="177800"/>
                  </a:cubicBezTo>
                  <a:lnTo>
                    <a:pt x="14142720" y="3913409"/>
                  </a:lnTo>
                  <a:cubicBezTo>
                    <a:pt x="14142720" y="4011606"/>
                    <a:pt x="14063115" y="4091209"/>
                    <a:pt x="13964920" y="4091209"/>
                  </a:cubicBezTo>
                  <a:lnTo>
                    <a:pt x="177800" y="4091209"/>
                  </a:lnTo>
                  <a:cubicBezTo>
                    <a:pt x="130645" y="4091209"/>
                    <a:pt x="85420" y="4072477"/>
                    <a:pt x="52076" y="4039133"/>
                  </a:cubicBezTo>
                  <a:cubicBezTo>
                    <a:pt x="18732" y="4005789"/>
                    <a:pt x="0" y="3960565"/>
                    <a:pt x="0" y="3913409"/>
                  </a:cubicBezTo>
                  <a:lnTo>
                    <a:pt x="0" y="177800"/>
                  </a:lnTo>
                  <a:cubicBezTo>
                    <a:pt x="0" y="79604"/>
                    <a:pt x="79604" y="0"/>
                    <a:pt x="177800" y="0"/>
                  </a:cubicBezTo>
                  <a:close/>
                </a:path>
              </a:pathLst>
            </a:custGeom>
            <a:solidFill>
              <a:srgbClr val="FFFFFF"/>
            </a:solidFill>
          </p:spPr>
          <p:txBody>
            <a:bodyPr/>
            <a:lstStyle/>
            <a:p>
              <a:pPr>
                <a:lnSpc>
                  <a:spcPct val="123000"/>
                </a:lnSpc>
              </a:pPr>
              <a:endParaRPr lang="de-DE" sz="2667"/>
            </a:p>
          </p:txBody>
        </p:sp>
      </p:grpSp>
      <p:grpSp>
        <p:nvGrpSpPr>
          <p:cNvPr id="13" name="Group 13">
            <a:extLst>
              <a:ext uri="{FF2B5EF4-FFF2-40B4-BE49-F238E27FC236}">
                <a16:creationId xmlns:a16="http://schemas.microsoft.com/office/drawing/2014/main" id="{52B55A22-FBD5-0855-EA9D-CD4165781C98}"/>
              </a:ext>
            </a:extLst>
          </p:cNvPr>
          <p:cNvGrpSpPr/>
          <p:nvPr/>
        </p:nvGrpSpPr>
        <p:grpSpPr>
          <a:xfrm>
            <a:off x="2220227" y="6251567"/>
            <a:ext cx="19638746" cy="3794940"/>
            <a:chOff x="-59282" y="0"/>
            <a:chExt cx="12982802" cy="3794940"/>
          </a:xfrm>
        </p:grpSpPr>
        <p:sp>
          <p:nvSpPr>
            <p:cNvPr id="14" name="Freeform 14">
              <a:extLst>
                <a:ext uri="{FF2B5EF4-FFF2-40B4-BE49-F238E27FC236}">
                  <a16:creationId xmlns:a16="http://schemas.microsoft.com/office/drawing/2014/main" id="{4DE81E32-2302-C092-E1A1-B3FCA65DDA07}"/>
                </a:ext>
              </a:extLst>
            </p:cNvPr>
            <p:cNvSpPr/>
            <p:nvPr/>
          </p:nvSpPr>
          <p:spPr>
            <a:xfrm>
              <a:off x="0" y="0"/>
              <a:ext cx="12923520" cy="3352980"/>
            </a:xfrm>
            <a:custGeom>
              <a:avLst/>
              <a:gdLst/>
              <a:ahLst/>
              <a:cxnLst/>
              <a:rect l="l" t="t" r="r" b="b"/>
              <a:pathLst>
                <a:path w="12923520" h="3352980">
                  <a:moveTo>
                    <a:pt x="0" y="0"/>
                  </a:moveTo>
                  <a:lnTo>
                    <a:pt x="12923520" y="0"/>
                  </a:lnTo>
                  <a:lnTo>
                    <a:pt x="12923520" y="3352980"/>
                  </a:lnTo>
                  <a:lnTo>
                    <a:pt x="0" y="3352980"/>
                  </a:lnTo>
                  <a:close/>
                </a:path>
              </a:pathLst>
            </a:custGeom>
            <a:blipFill>
              <a:blip r:embed="rId4">
                <a:alphaModFix amt="0"/>
              </a:blip>
              <a:stretch>
                <a:fillRect l="-27466" r="-27466" b="-132714"/>
              </a:stretch>
            </a:blipFill>
          </p:spPr>
          <p:txBody>
            <a:bodyPr/>
            <a:lstStyle/>
            <a:p>
              <a:pPr marL="457200" indent="-457200">
                <a:lnSpc>
                  <a:spcPct val="123000"/>
                </a:lnSpc>
                <a:buFont typeface="Wingdings" panose="05000000000000000000" pitchFamily="2" charset="2"/>
                <a:buChar char="q"/>
              </a:pPr>
              <a:endParaRPr lang="de-DE" sz="3200">
                <a:solidFill>
                  <a:srgbClr val="002060"/>
                </a:solidFill>
              </a:endParaRPr>
            </a:p>
          </p:txBody>
        </p:sp>
        <p:sp>
          <p:nvSpPr>
            <p:cNvPr id="15" name="TextBox 15">
              <a:extLst>
                <a:ext uri="{FF2B5EF4-FFF2-40B4-BE49-F238E27FC236}">
                  <a16:creationId xmlns:a16="http://schemas.microsoft.com/office/drawing/2014/main" id="{EC83F43D-F500-515B-9883-7934268AC61D}"/>
                </a:ext>
              </a:extLst>
            </p:cNvPr>
            <p:cNvSpPr txBox="1"/>
            <p:nvPr/>
          </p:nvSpPr>
          <p:spPr>
            <a:xfrm>
              <a:off x="-59282" y="432435"/>
              <a:ext cx="12923520" cy="3362505"/>
            </a:xfrm>
            <a:prstGeom prst="rect">
              <a:avLst/>
            </a:prstGeom>
          </p:spPr>
          <p:txBody>
            <a:bodyPr lIns="0" tIns="0" rIns="0" bIns="0" rtlCol="0" anchor="ctr"/>
            <a:lstStyle/>
            <a:p>
              <a:pPr marL="457200" marR="0" lvl="0" indent="-457200" algn="l" defTabSz="788669" rtl="0" eaLnBrk="0" fontAlgn="auto" latinLnBrk="0" hangingPunct="0">
                <a:lnSpc>
                  <a:spcPct val="150000"/>
                </a:lnSpc>
                <a:spcBef>
                  <a:spcPts val="0"/>
                </a:spcBef>
                <a:spcAft>
                  <a:spcPts val="2400"/>
                </a:spcAft>
                <a:buClrTx/>
                <a:buSzTx/>
                <a:buFont typeface="Wingdings" panose="05000000000000000000" pitchFamily="2" charset="2"/>
                <a:buChar char="q"/>
                <a:tabLst/>
                <a:defRPr/>
              </a:pPr>
              <a:r>
                <a:rPr kumimoji="0" lang="en-GB" sz="3600" b="0" i="0" u="none" strike="noStrike" kern="1200" cap="none" spc="0" normalizeH="0" baseline="0" noProof="0">
                  <a:ln>
                    <a:noFill/>
                  </a:ln>
                  <a:solidFill>
                    <a:srgbClr val="002060"/>
                  </a:solidFill>
                  <a:effectLst/>
                  <a:uLnTx/>
                  <a:uFillTx/>
                  <a:latin typeface="Proxima Nova Rg"/>
                  <a:ea typeface="+mn-ea"/>
                  <a:cs typeface="+mn-cs"/>
                  <a:sym typeface="Proxima Nova"/>
                </a:rPr>
                <a:t>Shippers and traders have no control over the quality of gas in the system, and should not be made liable for any issues arising.</a:t>
              </a:r>
            </a:p>
            <a:p>
              <a:pPr marL="457200" marR="0" lvl="0" indent="-457200" algn="l" defTabSz="788669" rtl="0" eaLnBrk="0" fontAlgn="base" latinLnBrk="0" hangingPunct="0">
                <a:lnSpc>
                  <a:spcPct val="150000"/>
                </a:lnSpc>
                <a:spcBef>
                  <a:spcPts val="0"/>
                </a:spcBef>
                <a:spcAft>
                  <a:spcPts val="2400"/>
                </a:spcAft>
                <a:buClrTx/>
                <a:buSzTx/>
                <a:buFont typeface="Wingdings" panose="05000000000000000000" pitchFamily="2" charset="2"/>
                <a:buChar char="q"/>
                <a:tabLst/>
                <a:defRPr/>
              </a:pPr>
              <a:r>
                <a:rPr kumimoji="0" lang="en-GB" sz="3600" b="0" i="0" u="none" strike="noStrike" kern="1200" cap="none" spc="0" normalizeH="0" baseline="0" noProof="0">
                  <a:ln>
                    <a:noFill/>
                  </a:ln>
                  <a:solidFill>
                    <a:srgbClr val="002060"/>
                  </a:solidFill>
                  <a:effectLst/>
                  <a:uLnTx/>
                  <a:uFillTx/>
                  <a:latin typeface="Proxima Nova Rg"/>
                  <a:ea typeface="+mn-ea"/>
                  <a:cs typeface="+mn-cs"/>
                  <a:sym typeface="Proxima Nova"/>
                </a:rPr>
                <a:t>Where TSOs have discretion over whether to accept marginally off-spec gas, the </a:t>
              </a:r>
              <a:r>
                <a:rPr kumimoji="0" lang="en-GB" sz="3600" b="1" i="0" u="none" strike="noStrike" kern="1200" cap="none" spc="0" normalizeH="0" baseline="0" noProof="0">
                  <a:ln>
                    <a:noFill/>
                  </a:ln>
                  <a:solidFill>
                    <a:srgbClr val="F39018"/>
                  </a:solidFill>
                  <a:effectLst/>
                  <a:uLnTx/>
                  <a:uFillTx/>
                  <a:latin typeface="Proxima Nova Rg"/>
                  <a:ea typeface="+mn-ea"/>
                  <a:cs typeface="+mn-cs"/>
                  <a:sym typeface="Proxima Nova"/>
                </a:rPr>
                <a:t>basis for refusal should be clear and TSOs should be encouraged to accept rather than refuse the gas wherever possible</a:t>
              </a:r>
              <a:r>
                <a:rPr kumimoji="0" lang="en-GB" sz="3600" b="0" i="0" u="none" strike="noStrike" kern="1200" cap="none" spc="0" normalizeH="0" baseline="0" noProof="0">
                  <a:ln>
                    <a:noFill/>
                  </a:ln>
                  <a:solidFill>
                    <a:srgbClr val="002060"/>
                  </a:solidFill>
                  <a:effectLst/>
                  <a:uLnTx/>
                  <a:uFillTx/>
                  <a:latin typeface="Proxima Nova Rg"/>
                  <a:ea typeface="+mn-ea"/>
                  <a:cs typeface="+mn-cs"/>
                  <a:sym typeface="Proxima Nova"/>
                </a:rPr>
                <a:t>. </a:t>
              </a:r>
              <a:r>
                <a:rPr kumimoji="0" lang="en-GB" sz="3600" b="0" i="0" u="none" strike="noStrike" kern="1200" cap="none" spc="0" normalizeH="0" baseline="0" noProof="0">
                  <a:ln>
                    <a:noFill/>
                  </a:ln>
                  <a:solidFill>
                    <a:srgbClr val="002060"/>
                  </a:solidFill>
                  <a:effectLst/>
                  <a:uLnTx/>
                  <a:uFillTx/>
                  <a:latin typeface="Proxima Nova"/>
                  <a:ea typeface="+mn-ea"/>
                  <a:cs typeface="+mn-cs"/>
                  <a:sym typeface="Proxima Nova"/>
                </a:rPr>
                <a:t>Dual network companies (hydrogen and gas operators) should avoid conflicts of interests.</a:t>
              </a:r>
              <a:r>
                <a:rPr lang="en-GB" sz="4400" b="0">
                  <a:solidFill>
                    <a:srgbClr val="002E6D"/>
                  </a:solidFill>
                </a:rPr>
                <a:t> </a:t>
              </a:r>
            </a:p>
          </p:txBody>
        </p:sp>
      </p:grpSp>
      <p:sp>
        <p:nvSpPr>
          <p:cNvPr id="17" name="TextBox 40">
            <a:extLst>
              <a:ext uri="{FF2B5EF4-FFF2-40B4-BE49-F238E27FC236}">
                <a16:creationId xmlns:a16="http://schemas.microsoft.com/office/drawing/2014/main" id="{25139666-049C-F3DB-21F4-4FFDA2CB7C03}"/>
              </a:ext>
            </a:extLst>
          </p:cNvPr>
          <p:cNvSpPr txBox="1"/>
          <p:nvPr/>
        </p:nvSpPr>
        <p:spPr>
          <a:xfrm>
            <a:off x="7259052" y="3068800"/>
            <a:ext cx="9873916" cy="615553"/>
          </a:xfrm>
          <a:prstGeom prst="rect">
            <a:avLst/>
          </a:prstGeom>
          <a:solidFill>
            <a:schemeClr val="accent1"/>
          </a:solidFill>
        </p:spPr>
        <p:txBody>
          <a:bodyPr wrap="square" lIns="0" tIns="0" rIns="0" bIns="0" rtlCol="0" anchor="t">
            <a:spAutoFit/>
          </a:bodyPr>
          <a:lstStyle/>
          <a:p>
            <a:pPr algn="ctr">
              <a:spcAft>
                <a:spcPts val="600"/>
              </a:spcAft>
            </a:pPr>
            <a:r>
              <a:rPr lang="en-US" sz="4000">
                <a:solidFill>
                  <a:schemeClr val="tx1"/>
                </a:solidFill>
              </a:rPr>
              <a:t>INT NC Revision</a:t>
            </a:r>
            <a:endParaRPr lang="en-GB" sz="4000">
              <a:solidFill>
                <a:schemeClr val="tx1"/>
              </a:solidFill>
            </a:endParaRPr>
          </a:p>
        </p:txBody>
      </p:sp>
      <p:grpSp>
        <p:nvGrpSpPr>
          <p:cNvPr id="18" name="Group 16">
            <a:extLst>
              <a:ext uri="{FF2B5EF4-FFF2-40B4-BE49-F238E27FC236}">
                <a16:creationId xmlns:a16="http://schemas.microsoft.com/office/drawing/2014/main" id="{183E6E28-C95E-7402-A5DE-677139214816}"/>
              </a:ext>
            </a:extLst>
          </p:cNvPr>
          <p:cNvGrpSpPr/>
          <p:nvPr/>
        </p:nvGrpSpPr>
        <p:grpSpPr>
          <a:xfrm>
            <a:off x="0" y="-77420"/>
            <a:ext cx="24384000" cy="1828800"/>
            <a:chOff x="0" y="0"/>
            <a:chExt cx="24384000" cy="1828800"/>
          </a:xfrm>
        </p:grpSpPr>
        <p:sp>
          <p:nvSpPr>
            <p:cNvPr id="19" name="Freeform 17">
              <a:extLst>
                <a:ext uri="{FF2B5EF4-FFF2-40B4-BE49-F238E27FC236}">
                  <a16:creationId xmlns:a16="http://schemas.microsoft.com/office/drawing/2014/main" id="{E94FF4C0-05D7-01EF-253D-F07799F34BBA}"/>
                </a:ext>
              </a:extLst>
            </p:cNvPr>
            <p:cNvSpPr/>
            <p:nvPr/>
          </p:nvSpPr>
          <p:spPr>
            <a:xfrm>
              <a:off x="0" y="0"/>
              <a:ext cx="24384000" cy="1828800"/>
            </a:xfrm>
            <a:custGeom>
              <a:avLst/>
              <a:gdLst/>
              <a:ahLst/>
              <a:cxnLst/>
              <a:rect l="l" t="t" r="r" b="b"/>
              <a:pathLst>
                <a:path w="24384000" h="1828800">
                  <a:moveTo>
                    <a:pt x="0" y="0"/>
                  </a:moveTo>
                  <a:lnTo>
                    <a:pt x="24384000" y="0"/>
                  </a:lnTo>
                  <a:lnTo>
                    <a:pt x="24384000" y="1828800"/>
                  </a:lnTo>
                  <a:lnTo>
                    <a:pt x="0" y="1828800"/>
                  </a:lnTo>
                  <a:close/>
                </a:path>
              </a:pathLst>
            </a:custGeom>
            <a:solidFill>
              <a:srgbClr val="0D5F8B"/>
            </a:solidFill>
          </p:spPr>
          <p:txBody>
            <a:bodyPr/>
            <a:lstStyle/>
            <a:p>
              <a:endParaRPr lang="de-DE" sz="2667"/>
            </a:p>
          </p:txBody>
        </p:sp>
      </p:grpSp>
      <p:sp>
        <p:nvSpPr>
          <p:cNvPr id="3" name="Text Placeholder 2">
            <a:extLst>
              <a:ext uri="{FF2B5EF4-FFF2-40B4-BE49-F238E27FC236}">
                <a16:creationId xmlns:a16="http://schemas.microsoft.com/office/drawing/2014/main" id="{B4F48E27-8324-E0C6-0735-2FF7E3BEFDEB}"/>
              </a:ext>
            </a:extLst>
          </p:cNvPr>
          <p:cNvSpPr>
            <a:spLocks noGrp="1"/>
          </p:cNvSpPr>
          <p:nvPr>
            <p:ph type="body" sz="quarter" idx="12"/>
          </p:nvPr>
        </p:nvSpPr>
        <p:spPr>
          <a:xfrm>
            <a:off x="446117" y="401833"/>
            <a:ext cx="23186966" cy="720838"/>
          </a:xfrm>
        </p:spPr>
        <p:txBody>
          <a:bodyPr/>
          <a:lstStyle/>
          <a:p>
            <a:r>
              <a:rPr lang="en-GB" sz="4000">
                <a:solidFill>
                  <a:schemeClr val="tx1"/>
                </a:solidFill>
              </a:rPr>
              <a:t>Network Codes and Guidelines</a:t>
            </a:r>
          </a:p>
        </p:txBody>
      </p:sp>
    </p:spTree>
    <p:extLst>
      <p:ext uri="{BB962C8B-B14F-4D97-AF65-F5344CB8AC3E}">
        <p14:creationId xmlns:p14="http://schemas.microsoft.com/office/powerpoint/2010/main" val="1503411516"/>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24384000" cy="13716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74" r="-74"/>
            </a:stretch>
          </a:blipFill>
        </p:spPr>
        <p:txBody>
          <a:bodyPr/>
          <a:lstStyle/>
          <a:p>
            <a:endParaRPr lang="de-DE" sz="2667"/>
          </a:p>
        </p:txBody>
      </p:sp>
      <p:grpSp>
        <p:nvGrpSpPr>
          <p:cNvPr id="3" name="Group 3"/>
          <p:cNvGrpSpPr/>
          <p:nvPr/>
        </p:nvGrpSpPr>
        <p:grpSpPr>
          <a:xfrm>
            <a:off x="728980" y="3490024"/>
            <a:ext cx="7315200" cy="1170432"/>
            <a:chOff x="0" y="0"/>
            <a:chExt cx="7315200" cy="1170432"/>
          </a:xfrm>
        </p:grpSpPr>
        <p:sp>
          <p:nvSpPr>
            <p:cNvPr id="4" name="Freeform 4"/>
            <p:cNvSpPr/>
            <p:nvPr/>
          </p:nvSpPr>
          <p:spPr>
            <a:xfrm>
              <a:off x="0" y="0"/>
              <a:ext cx="7315200" cy="1170432"/>
            </a:xfrm>
            <a:custGeom>
              <a:avLst/>
              <a:gdLst/>
              <a:ahLst/>
              <a:cxnLst/>
              <a:rect l="l" t="t" r="r" b="b"/>
              <a:pathLst>
                <a:path w="7315200" h="1170432">
                  <a:moveTo>
                    <a:pt x="177800" y="0"/>
                  </a:moveTo>
                  <a:lnTo>
                    <a:pt x="7137400" y="0"/>
                  </a:lnTo>
                  <a:cubicBezTo>
                    <a:pt x="7235596" y="0"/>
                    <a:pt x="7315200" y="79604"/>
                    <a:pt x="7315200" y="177800"/>
                  </a:cubicBezTo>
                  <a:lnTo>
                    <a:pt x="7315200" y="992632"/>
                  </a:lnTo>
                  <a:cubicBezTo>
                    <a:pt x="7315200" y="1090828"/>
                    <a:pt x="7235596" y="1170432"/>
                    <a:pt x="7137400" y="1170432"/>
                  </a:cubicBezTo>
                  <a:lnTo>
                    <a:pt x="177800" y="1170432"/>
                  </a:lnTo>
                  <a:cubicBezTo>
                    <a:pt x="130645" y="1170432"/>
                    <a:pt x="85420" y="1151700"/>
                    <a:pt x="52076" y="1118356"/>
                  </a:cubicBezTo>
                  <a:cubicBezTo>
                    <a:pt x="18732" y="1085012"/>
                    <a:pt x="0" y="1039788"/>
                    <a:pt x="0" y="992632"/>
                  </a:cubicBezTo>
                  <a:lnTo>
                    <a:pt x="0" y="177800"/>
                  </a:lnTo>
                  <a:cubicBezTo>
                    <a:pt x="0" y="79604"/>
                    <a:pt x="79604" y="0"/>
                    <a:pt x="177800" y="0"/>
                  </a:cubicBezTo>
                  <a:close/>
                </a:path>
              </a:pathLst>
            </a:custGeom>
            <a:solidFill>
              <a:srgbClr val="F7941D"/>
            </a:solidFill>
          </p:spPr>
          <p:txBody>
            <a:bodyPr/>
            <a:lstStyle/>
            <a:p>
              <a:endParaRPr lang="de-DE" sz="2667"/>
            </a:p>
          </p:txBody>
        </p:sp>
      </p:grpSp>
      <p:grpSp>
        <p:nvGrpSpPr>
          <p:cNvPr id="5" name="Group 5"/>
          <p:cNvGrpSpPr/>
          <p:nvPr/>
        </p:nvGrpSpPr>
        <p:grpSpPr>
          <a:xfrm>
            <a:off x="728980" y="3490024"/>
            <a:ext cx="7315200" cy="1210917"/>
            <a:chOff x="0" y="0"/>
            <a:chExt cx="7315200" cy="1210917"/>
          </a:xfrm>
        </p:grpSpPr>
        <p:sp>
          <p:nvSpPr>
            <p:cNvPr id="6" name="Freeform 6"/>
            <p:cNvSpPr/>
            <p:nvPr/>
          </p:nvSpPr>
          <p:spPr>
            <a:xfrm>
              <a:off x="0" y="0"/>
              <a:ext cx="7315200" cy="1210917"/>
            </a:xfrm>
            <a:custGeom>
              <a:avLst/>
              <a:gdLst/>
              <a:ahLst/>
              <a:cxnLst/>
              <a:rect l="l" t="t" r="r" b="b"/>
              <a:pathLst>
                <a:path w="7315200" h="1210917">
                  <a:moveTo>
                    <a:pt x="177800" y="0"/>
                  </a:moveTo>
                  <a:lnTo>
                    <a:pt x="7137400" y="0"/>
                  </a:lnTo>
                  <a:cubicBezTo>
                    <a:pt x="7235596" y="0"/>
                    <a:pt x="7315200" y="79604"/>
                    <a:pt x="7315200" y="177800"/>
                  </a:cubicBezTo>
                  <a:lnTo>
                    <a:pt x="7315200" y="1033117"/>
                  </a:lnTo>
                  <a:cubicBezTo>
                    <a:pt x="7315200" y="1080272"/>
                    <a:pt x="7296468" y="1125497"/>
                    <a:pt x="7263123" y="1158841"/>
                  </a:cubicBezTo>
                  <a:cubicBezTo>
                    <a:pt x="7229780" y="1192184"/>
                    <a:pt x="7184555" y="1210917"/>
                    <a:pt x="7137400" y="1210917"/>
                  </a:cubicBezTo>
                  <a:lnTo>
                    <a:pt x="177800" y="1210917"/>
                  </a:lnTo>
                  <a:cubicBezTo>
                    <a:pt x="79604" y="1210917"/>
                    <a:pt x="0" y="1131313"/>
                    <a:pt x="0" y="1033117"/>
                  </a:cubicBezTo>
                  <a:lnTo>
                    <a:pt x="0" y="177800"/>
                  </a:lnTo>
                  <a:cubicBezTo>
                    <a:pt x="0" y="79604"/>
                    <a:pt x="79604" y="0"/>
                    <a:pt x="177800" y="0"/>
                  </a:cubicBezTo>
                  <a:close/>
                </a:path>
              </a:pathLst>
            </a:custGeom>
            <a:blipFill>
              <a:blip r:embed="rId4">
                <a:alphaModFix amt="0"/>
              </a:blip>
              <a:stretch>
                <a:fillRect t="-69381" b="-66038"/>
              </a:stretch>
            </a:blipFill>
          </p:spPr>
          <p:txBody>
            <a:bodyPr/>
            <a:lstStyle/>
            <a:p>
              <a:endParaRPr lang="de-DE" sz="2667"/>
            </a:p>
          </p:txBody>
        </p:sp>
        <p:sp>
          <p:nvSpPr>
            <p:cNvPr id="7" name="TextBox 7"/>
            <p:cNvSpPr txBox="1"/>
            <p:nvPr/>
          </p:nvSpPr>
          <p:spPr>
            <a:xfrm>
              <a:off x="0" y="0"/>
              <a:ext cx="7315200" cy="1210917"/>
            </a:xfrm>
            <a:prstGeom prst="rect">
              <a:avLst/>
            </a:prstGeom>
          </p:spPr>
          <p:txBody>
            <a:bodyPr lIns="0" tIns="0" rIns="0" bIns="0" rtlCol="0" anchor="ctr"/>
            <a:lstStyle/>
            <a:p>
              <a:pPr algn="ctr">
                <a:lnSpc>
                  <a:spcPts val="6878"/>
                </a:lnSpc>
              </a:pPr>
              <a:r>
                <a:rPr lang="en-US" sz="3600">
                  <a:latin typeface="Proxima Nova Bold"/>
                  <a:ea typeface="Proxima Nova Bold"/>
                  <a:cs typeface="Proxima Nova Bold"/>
                  <a:sym typeface="Proxima Nova Bold"/>
                </a:rPr>
                <a:t>At European level</a:t>
              </a:r>
            </a:p>
          </p:txBody>
        </p:sp>
      </p:grpSp>
      <p:grpSp>
        <p:nvGrpSpPr>
          <p:cNvPr id="8" name="Group 8"/>
          <p:cNvGrpSpPr/>
          <p:nvPr/>
        </p:nvGrpSpPr>
        <p:grpSpPr>
          <a:xfrm>
            <a:off x="8531860" y="3490024"/>
            <a:ext cx="7315200" cy="1170432"/>
            <a:chOff x="0" y="0"/>
            <a:chExt cx="7315200" cy="1170432"/>
          </a:xfrm>
        </p:grpSpPr>
        <p:sp>
          <p:nvSpPr>
            <p:cNvPr id="9" name="Freeform 9"/>
            <p:cNvSpPr/>
            <p:nvPr/>
          </p:nvSpPr>
          <p:spPr>
            <a:xfrm>
              <a:off x="0" y="0"/>
              <a:ext cx="7315200" cy="1170432"/>
            </a:xfrm>
            <a:custGeom>
              <a:avLst/>
              <a:gdLst/>
              <a:ahLst/>
              <a:cxnLst/>
              <a:rect l="l" t="t" r="r" b="b"/>
              <a:pathLst>
                <a:path w="7315200" h="1170432">
                  <a:moveTo>
                    <a:pt x="177800" y="0"/>
                  </a:moveTo>
                  <a:lnTo>
                    <a:pt x="7137400" y="0"/>
                  </a:lnTo>
                  <a:cubicBezTo>
                    <a:pt x="7235596" y="0"/>
                    <a:pt x="7315200" y="79604"/>
                    <a:pt x="7315200" y="177800"/>
                  </a:cubicBezTo>
                  <a:lnTo>
                    <a:pt x="7315200" y="992632"/>
                  </a:lnTo>
                  <a:cubicBezTo>
                    <a:pt x="7315200" y="1090828"/>
                    <a:pt x="7235596" y="1170432"/>
                    <a:pt x="7137400" y="1170432"/>
                  </a:cubicBezTo>
                  <a:lnTo>
                    <a:pt x="177800" y="1170432"/>
                  </a:lnTo>
                  <a:cubicBezTo>
                    <a:pt x="130645" y="1170432"/>
                    <a:pt x="85420" y="1151700"/>
                    <a:pt x="52076" y="1118356"/>
                  </a:cubicBezTo>
                  <a:cubicBezTo>
                    <a:pt x="18732" y="1085012"/>
                    <a:pt x="0" y="1039788"/>
                    <a:pt x="0" y="992632"/>
                  </a:cubicBezTo>
                  <a:lnTo>
                    <a:pt x="0" y="177800"/>
                  </a:lnTo>
                  <a:cubicBezTo>
                    <a:pt x="0" y="79604"/>
                    <a:pt x="79604" y="0"/>
                    <a:pt x="177800" y="0"/>
                  </a:cubicBezTo>
                  <a:close/>
                </a:path>
              </a:pathLst>
            </a:custGeom>
            <a:solidFill>
              <a:srgbClr val="0099D8"/>
            </a:solidFill>
          </p:spPr>
          <p:txBody>
            <a:bodyPr/>
            <a:lstStyle/>
            <a:p>
              <a:endParaRPr lang="de-DE" sz="2667"/>
            </a:p>
          </p:txBody>
        </p:sp>
      </p:grpSp>
      <p:grpSp>
        <p:nvGrpSpPr>
          <p:cNvPr id="10" name="Group 10"/>
          <p:cNvGrpSpPr/>
          <p:nvPr/>
        </p:nvGrpSpPr>
        <p:grpSpPr>
          <a:xfrm>
            <a:off x="8531860" y="3490024"/>
            <a:ext cx="7315200" cy="1210917"/>
            <a:chOff x="0" y="0"/>
            <a:chExt cx="7315200" cy="1210917"/>
          </a:xfrm>
        </p:grpSpPr>
        <p:sp>
          <p:nvSpPr>
            <p:cNvPr id="11" name="Freeform 11"/>
            <p:cNvSpPr/>
            <p:nvPr/>
          </p:nvSpPr>
          <p:spPr>
            <a:xfrm>
              <a:off x="0" y="0"/>
              <a:ext cx="7315200" cy="1210917"/>
            </a:xfrm>
            <a:custGeom>
              <a:avLst/>
              <a:gdLst/>
              <a:ahLst/>
              <a:cxnLst/>
              <a:rect l="l" t="t" r="r" b="b"/>
              <a:pathLst>
                <a:path w="7315200" h="1210917">
                  <a:moveTo>
                    <a:pt x="177800" y="0"/>
                  </a:moveTo>
                  <a:lnTo>
                    <a:pt x="7137400" y="0"/>
                  </a:lnTo>
                  <a:cubicBezTo>
                    <a:pt x="7235596" y="0"/>
                    <a:pt x="7315200" y="79604"/>
                    <a:pt x="7315200" y="177800"/>
                  </a:cubicBezTo>
                  <a:lnTo>
                    <a:pt x="7315200" y="1033117"/>
                  </a:lnTo>
                  <a:cubicBezTo>
                    <a:pt x="7315200" y="1080272"/>
                    <a:pt x="7296468" y="1125497"/>
                    <a:pt x="7263123" y="1158841"/>
                  </a:cubicBezTo>
                  <a:cubicBezTo>
                    <a:pt x="7229780" y="1192184"/>
                    <a:pt x="7184555" y="1210917"/>
                    <a:pt x="7137400" y="1210917"/>
                  </a:cubicBezTo>
                  <a:lnTo>
                    <a:pt x="177800" y="1210917"/>
                  </a:lnTo>
                  <a:cubicBezTo>
                    <a:pt x="79604" y="1210917"/>
                    <a:pt x="0" y="1131313"/>
                    <a:pt x="0" y="1033117"/>
                  </a:cubicBezTo>
                  <a:lnTo>
                    <a:pt x="0" y="177800"/>
                  </a:lnTo>
                  <a:cubicBezTo>
                    <a:pt x="0" y="79604"/>
                    <a:pt x="79604" y="0"/>
                    <a:pt x="177800" y="0"/>
                  </a:cubicBezTo>
                  <a:close/>
                </a:path>
              </a:pathLst>
            </a:custGeom>
            <a:blipFill>
              <a:blip r:embed="rId4">
                <a:alphaModFix amt="0"/>
              </a:blip>
              <a:stretch>
                <a:fillRect t="-69381" b="-66038"/>
              </a:stretch>
            </a:blipFill>
          </p:spPr>
          <p:txBody>
            <a:bodyPr/>
            <a:lstStyle/>
            <a:p>
              <a:endParaRPr lang="de-DE" sz="2667"/>
            </a:p>
          </p:txBody>
        </p:sp>
        <p:sp>
          <p:nvSpPr>
            <p:cNvPr id="12" name="TextBox 12"/>
            <p:cNvSpPr txBox="1"/>
            <p:nvPr/>
          </p:nvSpPr>
          <p:spPr>
            <a:xfrm>
              <a:off x="0" y="0"/>
              <a:ext cx="7315200" cy="1210917"/>
            </a:xfrm>
            <a:prstGeom prst="rect">
              <a:avLst/>
            </a:prstGeom>
          </p:spPr>
          <p:txBody>
            <a:bodyPr lIns="0" tIns="0" rIns="0" bIns="0" rtlCol="0" anchor="ctr"/>
            <a:lstStyle>
              <a:defPPr>
                <a:defRPr lang="en-US"/>
              </a:defPPr>
              <a:lvl1pPr algn="ctr">
                <a:lnSpc>
                  <a:spcPts val="6878"/>
                </a:lnSpc>
                <a:defRPr sz="3600">
                  <a:latin typeface="Proxima Nova Bold"/>
                  <a:ea typeface="Proxima Nova Bold"/>
                  <a:cs typeface="Proxima Nova Bold"/>
                </a:defRPr>
              </a:lvl1pPr>
            </a:lstStyle>
            <a:p>
              <a:r>
                <a:rPr lang="en-US">
                  <a:sym typeface="Proxima Nova Bold"/>
                </a:rPr>
                <a:t>Mitigating long-term impacts</a:t>
              </a:r>
            </a:p>
          </p:txBody>
        </p:sp>
      </p:grpSp>
      <p:grpSp>
        <p:nvGrpSpPr>
          <p:cNvPr id="13" name="Group 13"/>
          <p:cNvGrpSpPr/>
          <p:nvPr/>
        </p:nvGrpSpPr>
        <p:grpSpPr>
          <a:xfrm>
            <a:off x="8531860" y="5096320"/>
            <a:ext cx="7320280" cy="6070600"/>
            <a:chOff x="0" y="0"/>
            <a:chExt cx="1445981" cy="1199131"/>
          </a:xfrm>
        </p:grpSpPr>
        <p:sp>
          <p:nvSpPr>
            <p:cNvPr id="14" name="Freeform 14"/>
            <p:cNvSpPr/>
            <p:nvPr/>
          </p:nvSpPr>
          <p:spPr>
            <a:xfrm>
              <a:off x="0" y="0"/>
              <a:ext cx="1445981" cy="1199131"/>
            </a:xfrm>
            <a:custGeom>
              <a:avLst/>
              <a:gdLst/>
              <a:ahLst/>
              <a:cxnLst/>
              <a:rect l="l" t="t" r="r" b="b"/>
              <a:pathLst>
                <a:path w="1445981" h="1199131">
                  <a:moveTo>
                    <a:pt x="19742" y="0"/>
                  </a:moveTo>
                  <a:lnTo>
                    <a:pt x="1426239" y="0"/>
                  </a:lnTo>
                  <a:cubicBezTo>
                    <a:pt x="1431475" y="0"/>
                    <a:pt x="1436497" y="2080"/>
                    <a:pt x="1440199" y="5782"/>
                  </a:cubicBezTo>
                  <a:cubicBezTo>
                    <a:pt x="1443901" y="9485"/>
                    <a:pt x="1445981" y="14506"/>
                    <a:pt x="1445981" y="19742"/>
                  </a:cubicBezTo>
                  <a:lnTo>
                    <a:pt x="1445981" y="1179389"/>
                  </a:lnTo>
                  <a:cubicBezTo>
                    <a:pt x="1445981" y="1190292"/>
                    <a:pt x="1437143" y="1199131"/>
                    <a:pt x="1426239" y="1199131"/>
                  </a:cubicBezTo>
                  <a:lnTo>
                    <a:pt x="19742" y="1199131"/>
                  </a:lnTo>
                  <a:cubicBezTo>
                    <a:pt x="8839" y="1199131"/>
                    <a:pt x="0" y="1190292"/>
                    <a:pt x="0" y="1179389"/>
                  </a:cubicBezTo>
                  <a:lnTo>
                    <a:pt x="0" y="19742"/>
                  </a:lnTo>
                  <a:cubicBezTo>
                    <a:pt x="0" y="8839"/>
                    <a:pt x="8839" y="0"/>
                    <a:pt x="19742" y="0"/>
                  </a:cubicBezTo>
                  <a:close/>
                </a:path>
              </a:pathLst>
            </a:custGeom>
            <a:solidFill>
              <a:srgbClr val="FFFFFF"/>
            </a:solidFill>
          </p:spPr>
          <p:txBody>
            <a:bodyPr/>
            <a:lstStyle/>
            <a:p>
              <a:endParaRPr lang="de-DE" sz="2667"/>
            </a:p>
          </p:txBody>
        </p:sp>
        <p:sp>
          <p:nvSpPr>
            <p:cNvPr id="15" name="TextBox 15"/>
            <p:cNvSpPr txBox="1"/>
            <p:nvPr/>
          </p:nvSpPr>
          <p:spPr>
            <a:xfrm>
              <a:off x="0" y="0"/>
              <a:ext cx="1445981" cy="1199131"/>
            </a:xfrm>
            <a:prstGeom prst="rect">
              <a:avLst/>
            </a:prstGeom>
          </p:spPr>
          <p:txBody>
            <a:bodyPr lIns="67733" tIns="67733" rIns="67733" bIns="67733" rtlCol="0" anchor="ctr"/>
            <a:lstStyle/>
            <a:p>
              <a:pPr algn="ctr">
                <a:lnSpc>
                  <a:spcPts val="4000"/>
                </a:lnSpc>
              </a:pPr>
              <a:endParaRPr sz="2667"/>
            </a:p>
          </p:txBody>
        </p:sp>
      </p:grpSp>
      <p:sp>
        <p:nvSpPr>
          <p:cNvPr id="16" name="TextBox 16"/>
          <p:cNvSpPr txBox="1"/>
          <p:nvPr/>
        </p:nvSpPr>
        <p:spPr>
          <a:xfrm>
            <a:off x="8580628" y="5836466"/>
            <a:ext cx="6583680" cy="4931735"/>
          </a:xfrm>
          <a:prstGeom prst="rect">
            <a:avLst/>
          </a:prstGeom>
        </p:spPr>
        <p:txBody>
          <a:bodyPr lIns="0" tIns="0" rIns="0" bIns="0" rtlCol="0" anchor="t">
            <a:spAutoFit/>
          </a:bodyPr>
          <a:lstStyle/>
          <a:p>
            <a:pPr marL="965171" lvl="1" indent="-482585">
              <a:lnSpc>
                <a:spcPts val="4799"/>
              </a:lnSpc>
              <a:spcAft>
                <a:spcPts val="1800"/>
              </a:spcAft>
              <a:buFont typeface="Arial"/>
              <a:buChar char="•"/>
            </a:pPr>
            <a:r>
              <a:rPr lang="en-US" sz="3200">
                <a:solidFill>
                  <a:srgbClr val="002060"/>
                </a:solidFill>
              </a:rPr>
              <a:t>Learning the lessons from 2022</a:t>
            </a:r>
          </a:p>
          <a:p>
            <a:pPr marL="965171" lvl="1" indent="-482585">
              <a:lnSpc>
                <a:spcPts val="4799"/>
              </a:lnSpc>
              <a:spcAft>
                <a:spcPts val="1800"/>
              </a:spcAft>
              <a:buFont typeface="Arial"/>
              <a:buChar char="•"/>
            </a:pPr>
            <a:r>
              <a:rPr lang="en-US" sz="3200">
                <a:solidFill>
                  <a:srgbClr val="002060"/>
                </a:solidFill>
              </a:rPr>
              <a:t>Ensuring that gas can easily reach Europe</a:t>
            </a:r>
          </a:p>
          <a:p>
            <a:pPr marL="965171" lvl="1" indent="-482585">
              <a:lnSpc>
                <a:spcPts val="4799"/>
              </a:lnSpc>
              <a:spcAft>
                <a:spcPts val="1800"/>
              </a:spcAft>
              <a:buFont typeface="Arial"/>
              <a:buChar char="•"/>
            </a:pPr>
            <a:r>
              <a:rPr lang="en-US" sz="3200">
                <a:solidFill>
                  <a:srgbClr val="002060"/>
                </a:solidFill>
              </a:rPr>
              <a:t>Using targeted, short-term measures</a:t>
            </a:r>
          </a:p>
          <a:p>
            <a:pPr marL="965171" lvl="1" indent="-482585">
              <a:lnSpc>
                <a:spcPts val="4799"/>
              </a:lnSpc>
              <a:spcAft>
                <a:spcPts val="1800"/>
              </a:spcAft>
              <a:buFont typeface="Arial"/>
              <a:buChar char="•"/>
            </a:pPr>
            <a:endParaRPr lang="en-US" sz="3200">
              <a:solidFill>
                <a:srgbClr val="002060"/>
              </a:solidFill>
            </a:endParaRPr>
          </a:p>
        </p:txBody>
      </p:sp>
      <p:grpSp>
        <p:nvGrpSpPr>
          <p:cNvPr id="17" name="Group 17"/>
          <p:cNvGrpSpPr/>
          <p:nvPr/>
        </p:nvGrpSpPr>
        <p:grpSpPr>
          <a:xfrm>
            <a:off x="16334740" y="3490024"/>
            <a:ext cx="7315200" cy="1170432"/>
            <a:chOff x="0" y="0"/>
            <a:chExt cx="7315200" cy="1170432"/>
          </a:xfrm>
        </p:grpSpPr>
        <p:sp>
          <p:nvSpPr>
            <p:cNvPr id="18" name="Freeform 18"/>
            <p:cNvSpPr/>
            <p:nvPr/>
          </p:nvSpPr>
          <p:spPr>
            <a:xfrm>
              <a:off x="0" y="0"/>
              <a:ext cx="7315200" cy="1170432"/>
            </a:xfrm>
            <a:custGeom>
              <a:avLst/>
              <a:gdLst/>
              <a:ahLst/>
              <a:cxnLst/>
              <a:rect l="l" t="t" r="r" b="b"/>
              <a:pathLst>
                <a:path w="7315200" h="1170432">
                  <a:moveTo>
                    <a:pt x="177800" y="0"/>
                  </a:moveTo>
                  <a:lnTo>
                    <a:pt x="7137400" y="0"/>
                  </a:lnTo>
                  <a:cubicBezTo>
                    <a:pt x="7235596" y="0"/>
                    <a:pt x="7315200" y="79604"/>
                    <a:pt x="7315200" y="177800"/>
                  </a:cubicBezTo>
                  <a:lnTo>
                    <a:pt x="7315200" y="992632"/>
                  </a:lnTo>
                  <a:cubicBezTo>
                    <a:pt x="7315200" y="1090828"/>
                    <a:pt x="7235596" y="1170432"/>
                    <a:pt x="7137400" y="1170432"/>
                  </a:cubicBezTo>
                  <a:lnTo>
                    <a:pt x="177800" y="1170432"/>
                  </a:lnTo>
                  <a:cubicBezTo>
                    <a:pt x="130645" y="1170432"/>
                    <a:pt x="85420" y="1151700"/>
                    <a:pt x="52076" y="1118356"/>
                  </a:cubicBezTo>
                  <a:cubicBezTo>
                    <a:pt x="18732" y="1085012"/>
                    <a:pt x="0" y="1039788"/>
                    <a:pt x="0" y="992632"/>
                  </a:cubicBezTo>
                  <a:lnTo>
                    <a:pt x="0" y="177800"/>
                  </a:lnTo>
                  <a:cubicBezTo>
                    <a:pt x="0" y="79604"/>
                    <a:pt x="79604" y="0"/>
                    <a:pt x="177800" y="0"/>
                  </a:cubicBezTo>
                  <a:close/>
                </a:path>
              </a:pathLst>
            </a:custGeom>
            <a:solidFill>
              <a:srgbClr val="6B3FA0"/>
            </a:solidFill>
          </p:spPr>
          <p:txBody>
            <a:bodyPr/>
            <a:lstStyle/>
            <a:p>
              <a:endParaRPr lang="de-DE" sz="2667"/>
            </a:p>
          </p:txBody>
        </p:sp>
      </p:grpSp>
      <p:grpSp>
        <p:nvGrpSpPr>
          <p:cNvPr id="19" name="Group 19"/>
          <p:cNvGrpSpPr/>
          <p:nvPr/>
        </p:nvGrpSpPr>
        <p:grpSpPr>
          <a:xfrm>
            <a:off x="16334740" y="3490024"/>
            <a:ext cx="7315200" cy="1210917"/>
            <a:chOff x="0" y="0"/>
            <a:chExt cx="7315200" cy="1210917"/>
          </a:xfrm>
        </p:grpSpPr>
        <p:sp>
          <p:nvSpPr>
            <p:cNvPr id="20" name="Freeform 20"/>
            <p:cNvSpPr/>
            <p:nvPr/>
          </p:nvSpPr>
          <p:spPr>
            <a:xfrm>
              <a:off x="0" y="0"/>
              <a:ext cx="7315200" cy="1210917"/>
            </a:xfrm>
            <a:custGeom>
              <a:avLst/>
              <a:gdLst/>
              <a:ahLst/>
              <a:cxnLst/>
              <a:rect l="l" t="t" r="r" b="b"/>
              <a:pathLst>
                <a:path w="7315200" h="1210917">
                  <a:moveTo>
                    <a:pt x="177800" y="0"/>
                  </a:moveTo>
                  <a:lnTo>
                    <a:pt x="7137400" y="0"/>
                  </a:lnTo>
                  <a:cubicBezTo>
                    <a:pt x="7235596" y="0"/>
                    <a:pt x="7315200" y="79604"/>
                    <a:pt x="7315200" y="177800"/>
                  </a:cubicBezTo>
                  <a:lnTo>
                    <a:pt x="7315200" y="1033117"/>
                  </a:lnTo>
                  <a:cubicBezTo>
                    <a:pt x="7315200" y="1080272"/>
                    <a:pt x="7296468" y="1125497"/>
                    <a:pt x="7263123" y="1158841"/>
                  </a:cubicBezTo>
                  <a:cubicBezTo>
                    <a:pt x="7229780" y="1192184"/>
                    <a:pt x="7184555" y="1210917"/>
                    <a:pt x="7137400" y="1210917"/>
                  </a:cubicBezTo>
                  <a:lnTo>
                    <a:pt x="177800" y="1210917"/>
                  </a:lnTo>
                  <a:cubicBezTo>
                    <a:pt x="79604" y="1210917"/>
                    <a:pt x="0" y="1131313"/>
                    <a:pt x="0" y="1033117"/>
                  </a:cubicBezTo>
                  <a:lnTo>
                    <a:pt x="0" y="177800"/>
                  </a:lnTo>
                  <a:cubicBezTo>
                    <a:pt x="0" y="79604"/>
                    <a:pt x="79604" y="0"/>
                    <a:pt x="177800" y="0"/>
                  </a:cubicBezTo>
                  <a:close/>
                </a:path>
              </a:pathLst>
            </a:custGeom>
            <a:blipFill>
              <a:blip r:embed="rId4">
                <a:alphaModFix amt="0"/>
              </a:blip>
              <a:stretch>
                <a:fillRect t="-69381" b="-66038"/>
              </a:stretch>
            </a:blipFill>
          </p:spPr>
          <p:txBody>
            <a:bodyPr/>
            <a:lstStyle/>
            <a:p>
              <a:endParaRPr lang="de-DE" sz="2667"/>
            </a:p>
          </p:txBody>
        </p:sp>
        <p:sp>
          <p:nvSpPr>
            <p:cNvPr id="21" name="TextBox 21"/>
            <p:cNvSpPr txBox="1"/>
            <p:nvPr/>
          </p:nvSpPr>
          <p:spPr>
            <a:xfrm>
              <a:off x="0" y="0"/>
              <a:ext cx="7315200" cy="1210917"/>
            </a:xfrm>
            <a:prstGeom prst="rect">
              <a:avLst/>
            </a:prstGeom>
          </p:spPr>
          <p:txBody>
            <a:bodyPr lIns="0" tIns="0" rIns="0" bIns="0" rtlCol="0" anchor="ctr"/>
            <a:lstStyle/>
            <a:p>
              <a:pPr algn="ctr">
                <a:lnSpc>
                  <a:spcPts val="6878"/>
                </a:lnSpc>
              </a:pPr>
              <a:r>
                <a:rPr lang="en-US" sz="3600">
                  <a:latin typeface="Proxima Nova Bold"/>
                  <a:ea typeface="Proxima Nova Bold"/>
                  <a:cs typeface="Proxima Nova Bold"/>
                  <a:sym typeface="Proxima Nova Bold"/>
                </a:rPr>
                <a:t>Doing the basics well</a:t>
              </a:r>
            </a:p>
          </p:txBody>
        </p:sp>
      </p:grpSp>
      <p:grpSp>
        <p:nvGrpSpPr>
          <p:cNvPr id="22" name="Group 22"/>
          <p:cNvGrpSpPr/>
          <p:nvPr/>
        </p:nvGrpSpPr>
        <p:grpSpPr>
          <a:xfrm>
            <a:off x="16334740" y="5096320"/>
            <a:ext cx="7320280" cy="5998464"/>
            <a:chOff x="0" y="0"/>
            <a:chExt cx="1445981" cy="1184882"/>
          </a:xfrm>
        </p:grpSpPr>
        <p:sp>
          <p:nvSpPr>
            <p:cNvPr id="23" name="Freeform 23"/>
            <p:cNvSpPr/>
            <p:nvPr/>
          </p:nvSpPr>
          <p:spPr>
            <a:xfrm>
              <a:off x="0" y="0"/>
              <a:ext cx="1445981" cy="1184882"/>
            </a:xfrm>
            <a:custGeom>
              <a:avLst/>
              <a:gdLst/>
              <a:ahLst/>
              <a:cxnLst/>
              <a:rect l="l" t="t" r="r" b="b"/>
              <a:pathLst>
                <a:path w="1445981" h="1184882">
                  <a:moveTo>
                    <a:pt x="19742" y="0"/>
                  </a:moveTo>
                  <a:lnTo>
                    <a:pt x="1426239" y="0"/>
                  </a:lnTo>
                  <a:cubicBezTo>
                    <a:pt x="1431475" y="0"/>
                    <a:pt x="1436497" y="2080"/>
                    <a:pt x="1440199" y="5782"/>
                  </a:cubicBezTo>
                  <a:cubicBezTo>
                    <a:pt x="1443901" y="9485"/>
                    <a:pt x="1445981" y="14506"/>
                    <a:pt x="1445981" y="19742"/>
                  </a:cubicBezTo>
                  <a:lnTo>
                    <a:pt x="1445981" y="1165140"/>
                  </a:lnTo>
                  <a:cubicBezTo>
                    <a:pt x="1445981" y="1176043"/>
                    <a:pt x="1437143" y="1184882"/>
                    <a:pt x="1426239" y="1184882"/>
                  </a:cubicBezTo>
                  <a:lnTo>
                    <a:pt x="19742" y="1184882"/>
                  </a:lnTo>
                  <a:cubicBezTo>
                    <a:pt x="8839" y="1184882"/>
                    <a:pt x="0" y="1176043"/>
                    <a:pt x="0" y="1165140"/>
                  </a:cubicBezTo>
                  <a:lnTo>
                    <a:pt x="0" y="19742"/>
                  </a:lnTo>
                  <a:cubicBezTo>
                    <a:pt x="0" y="8839"/>
                    <a:pt x="8839" y="0"/>
                    <a:pt x="19742" y="0"/>
                  </a:cubicBezTo>
                  <a:close/>
                </a:path>
              </a:pathLst>
            </a:custGeom>
            <a:solidFill>
              <a:srgbClr val="FFFFFF"/>
            </a:solidFill>
          </p:spPr>
          <p:txBody>
            <a:bodyPr/>
            <a:lstStyle/>
            <a:p>
              <a:endParaRPr lang="de-DE" sz="2667"/>
            </a:p>
          </p:txBody>
        </p:sp>
        <p:sp>
          <p:nvSpPr>
            <p:cNvPr id="24" name="TextBox 24"/>
            <p:cNvSpPr txBox="1"/>
            <p:nvPr/>
          </p:nvSpPr>
          <p:spPr>
            <a:xfrm>
              <a:off x="0" y="0"/>
              <a:ext cx="1445981" cy="1184882"/>
            </a:xfrm>
            <a:prstGeom prst="rect">
              <a:avLst/>
            </a:prstGeom>
          </p:spPr>
          <p:txBody>
            <a:bodyPr lIns="67733" tIns="67733" rIns="67733" bIns="67733" rtlCol="0" anchor="ctr"/>
            <a:lstStyle/>
            <a:p>
              <a:pPr algn="ctr">
                <a:lnSpc>
                  <a:spcPts val="4000"/>
                </a:lnSpc>
              </a:pPr>
              <a:endParaRPr sz="2667"/>
            </a:p>
          </p:txBody>
        </p:sp>
      </p:grpSp>
      <p:sp>
        <p:nvSpPr>
          <p:cNvPr id="25" name="TextBox 25"/>
          <p:cNvSpPr txBox="1"/>
          <p:nvPr/>
        </p:nvSpPr>
        <p:spPr>
          <a:xfrm>
            <a:off x="16700500" y="5937461"/>
            <a:ext cx="6583680" cy="4316182"/>
          </a:xfrm>
          <a:prstGeom prst="rect">
            <a:avLst/>
          </a:prstGeom>
        </p:spPr>
        <p:txBody>
          <a:bodyPr lIns="0" tIns="0" rIns="0" bIns="0" rtlCol="0" anchor="t">
            <a:spAutoFit/>
          </a:bodyPr>
          <a:lstStyle/>
          <a:p>
            <a:pPr marL="965171" lvl="1" indent="-482585">
              <a:lnSpc>
                <a:spcPts val="4799"/>
              </a:lnSpc>
              <a:spcAft>
                <a:spcPts val="1800"/>
              </a:spcAft>
              <a:buFont typeface="Arial"/>
              <a:buChar char="•"/>
            </a:pPr>
            <a:r>
              <a:rPr lang="en-US" sz="3200">
                <a:solidFill>
                  <a:srgbClr val="002060"/>
                </a:solidFill>
              </a:rPr>
              <a:t>Strong implementation &amp; enforcement</a:t>
            </a:r>
          </a:p>
          <a:p>
            <a:pPr marL="965171" lvl="1" indent="-482585">
              <a:lnSpc>
                <a:spcPts val="4799"/>
              </a:lnSpc>
              <a:spcAft>
                <a:spcPts val="1800"/>
              </a:spcAft>
              <a:buFont typeface="Arial"/>
              <a:buChar char="•"/>
            </a:pPr>
            <a:r>
              <a:rPr lang="en-US" sz="3200">
                <a:solidFill>
                  <a:srgbClr val="002060"/>
                </a:solidFill>
              </a:rPr>
              <a:t>Appropriate assessment of measures</a:t>
            </a:r>
          </a:p>
          <a:p>
            <a:pPr marL="965171" lvl="1" indent="-482585">
              <a:lnSpc>
                <a:spcPts val="4799"/>
              </a:lnSpc>
              <a:spcAft>
                <a:spcPts val="1800"/>
              </a:spcAft>
              <a:buFont typeface="Arial"/>
              <a:buChar char="•"/>
            </a:pPr>
            <a:r>
              <a:rPr lang="en-US" sz="3200">
                <a:solidFill>
                  <a:srgbClr val="002060"/>
                </a:solidFill>
              </a:rPr>
              <a:t>Clear State Aid frameworks</a:t>
            </a:r>
          </a:p>
          <a:p>
            <a:pPr marL="965171" lvl="1" indent="-482585">
              <a:lnSpc>
                <a:spcPts val="4799"/>
              </a:lnSpc>
              <a:spcAft>
                <a:spcPts val="1800"/>
              </a:spcAft>
              <a:buFont typeface="Arial"/>
              <a:buChar char="•"/>
            </a:pPr>
            <a:endParaRPr lang="en-US" sz="3200">
              <a:solidFill>
                <a:srgbClr val="002060"/>
              </a:solidFill>
            </a:endParaRPr>
          </a:p>
        </p:txBody>
      </p:sp>
      <p:grpSp>
        <p:nvGrpSpPr>
          <p:cNvPr id="26" name="Group 26"/>
          <p:cNvGrpSpPr/>
          <p:nvPr/>
        </p:nvGrpSpPr>
        <p:grpSpPr>
          <a:xfrm>
            <a:off x="21211540" y="9878632"/>
            <a:ext cx="438912" cy="438912"/>
            <a:chOff x="0" y="0"/>
            <a:chExt cx="438912" cy="438912"/>
          </a:xfrm>
        </p:grpSpPr>
        <p:sp>
          <p:nvSpPr>
            <p:cNvPr id="27" name="Freeform 27"/>
            <p:cNvSpPr/>
            <p:nvPr/>
          </p:nvSpPr>
          <p:spPr>
            <a:xfrm>
              <a:off x="0" y="0"/>
              <a:ext cx="438912" cy="438912"/>
            </a:xfrm>
            <a:custGeom>
              <a:avLst/>
              <a:gdLst/>
              <a:ahLst/>
              <a:cxnLst/>
              <a:rect l="l" t="t" r="r" b="b"/>
              <a:pathLst>
                <a:path w="438912" h="438912">
                  <a:moveTo>
                    <a:pt x="0" y="219456"/>
                  </a:moveTo>
                  <a:cubicBezTo>
                    <a:pt x="0" y="98298"/>
                    <a:pt x="98298" y="0"/>
                    <a:pt x="219456" y="0"/>
                  </a:cubicBezTo>
                  <a:cubicBezTo>
                    <a:pt x="340614" y="0"/>
                    <a:pt x="438912" y="98298"/>
                    <a:pt x="438912" y="219456"/>
                  </a:cubicBezTo>
                  <a:cubicBezTo>
                    <a:pt x="438912" y="340614"/>
                    <a:pt x="340614" y="438912"/>
                    <a:pt x="219456" y="438912"/>
                  </a:cubicBezTo>
                  <a:cubicBezTo>
                    <a:pt x="98298" y="438912"/>
                    <a:pt x="0" y="340614"/>
                    <a:pt x="0" y="219456"/>
                  </a:cubicBezTo>
                  <a:close/>
                </a:path>
              </a:pathLst>
            </a:custGeom>
            <a:solidFill>
              <a:srgbClr val="FFFFFF">
                <a:alpha val="20000"/>
              </a:srgbClr>
            </a:solidFill>
          </p:spPr>
          <p:txBody>
            <a:bodyPr/>
            <a:lstStyle/>
            <a:p>
              <a:endParaRPr lang="de-DE" sz="2667"/>
            </a:p>
          </p:txBody>
        </p:sp>
      </p:grpSp>
      <p:grpSp>
        <p:nvGrpSpPr>
          <p:cNvPr id="28" name="Group 28"/>
          <p:cNvGrpSpPr/>
          <p:nvPr/>
        </p:nvGrpSpPr>
        <p:grpSpPr>
          <a:xfrm>
            <a:off x="21821140" y="9512872"/>
            <a:ext cx="341376" cy="341376"/>
            <a:chOff x="0" y="0"/>
            <a:chExt cx="341376" cy="341376"/>
          </a:xfrm>
        </p:grpSpPr>
        <p:sp>
          <p:nvSpPr>
            <p:cNvPr id="29" name="Freeform 29"/>
            <p:cNvSpPr/>
            <p:nvPr/>
          </p:nvSpPr>
          <p:spPr>
            <a:xfrm>
              <a:off x="0" y="0"/>
              <a:ext cx="341376" cy="341376"/>
            </a:xfrm>
            <a:custGeom>
              <a:avLst/>
              <a:gdLst/>
              <a:ahLst/>
              <a:cxnLst/>
              <a:rect l="l" t="t" r="r" b="b"/>
              <a:pathLst>
                <a:path w="341376" h="341376">
                  <a:moveTo>
                    <a:pt x="0" y="170688"/>
                  </a:moveTo>
                  <a:cubicBezTo>
                    <a:pt x="0" y="76454"/>
                    <a:pt x="76454" y="0"/>
                    <a:pt x="170688" y="0"/>
                  </a:cubicBezTo>
                  <a:cubicBezTo>
                    <a:pt x="264922" y="0"/>
                    <a:pt x="341376" y="76454"/>
                    <a:pt x="341376" y="170688"/>
                  </a:cubicBezTo>
                  <a:cubicBezTo>
                    <a:pt x="341376" y="264922"/>
                    <a:pt x="264922" y="341376"/>
                    <a:pt x="170688" y="341376"/>
                  </a:cubicBezTo>
                  <a:cubicBezTo>
                    <a:pt x="76454" y="341376"/>
                    <a:pt x="0" y="264922"/>
                    <a:pt x="0" y="170688"/>
                  </a:cubicBezTo>
                  <a:close/>
                </a:path>
              </a:pathLst>
            </a:custGeom>
            <a:solidFill>
              <a:srgbClr val="FFFFFF">
                <a:alpha val="20000"/>
              </a:srgbClr>
            </a:solidFill>
          </p:spPr>
          <p:txBody>
            <a:bodyPr/>
            <a:lstStyle/>
            <a:p>
              <a:endParaRPr lang="de-DE" sz="2667"/>
            </a:p>
          </p:txBody>
        </p:sp>
      </p:grpSp>
      <p:grpSp>
        <p:nvGrpSpPr>
          <p:cNvPr id="30" name="Group 30"/>
          <p:cNvGrpSpPr/>
          <p:nvPr/>
        </p:nvGrpSpPr>
        <p:grpSpPr>
          <a:xfrm>
            <a:off x="21504148" y="10415080"/>
            <a:ext cx="243840" cy="243840"/>
            <a:chOff x="0" y="0"/>
            <a:chExt cx="243840" cy="243840"/>
          </a:xfrm>
        </p:grpSpPr>
        <p:sp>
          <p:nvSpPr>
            <p:cNvPr id="31" name="Freeform 31"/>
            <p:cNvSpPr/>
            <p:nvPr/>
          </p:nvSpPr>
          <p:spPr>
            <a:xfrm>
              <a:off x="0" y="0"/>
              <a:ext cx="243840" cy="243840"/>
            </a:xfrm>
            <a:custGeom>
              <a:avLst/>
              <a:gdLst/>
              <a:ahLst/>
              <a:cxnLst/>
              <a:rect l="l" t="t" r="r" b="b"/>
              <a:pathLst>
                <a:path w="243840" h="243840">
                  <a:moveTo>
                    <a:pt x="0" y="121920"/>
                  </a:moveTo>
                  <a:cubicBezTo>
                    <a:pt x="0" y="54610"/>
                    <a:pt x="54610" y="0"/>
                    <a:pt x="121920" y="0"/>
                  </a:cubicBezTo>
                  <a:cubicBezTo>
                    <a:pt x="189230" y="0"/>
                    <a:pt x="243840" y="54610"/>
                    <a:pt x="243840" y="121920"/>
                  </a:cubicBezTo>
                  <a:cubicBezTo>
                    <a:pt x="243840" y="189230"/>
                    <a:pt x="189230" y="243840"/>
                    <a:pt x="121920" y="243840"/>
                  </a:cubicBezTo>
                  <a:cubicBezTo>
                    <a:pt x="54610" y="243840"/>
                    <a:pt x="0" y="189230"/>
                    <a:pt x="0" y="121920"/>
                  </a:cubicBezTo>
                  <a:close/>
                </a:path>
              </a:pathLst>
            </a:custGeom>
            <a:solidFill>
              <a:srgbClr val="FFFFFF">
                <a:alpha val="20000"/>
              </a:srgbClr>
            </a:solidFill>
          </p:spPr>
          <p:txBody>
            <a:bodyPr/>
            <a:lstStyle/>
            <a:p>
              <a:endParaRPr lang="de-DE" sz="2667"/>
            </a:p>
          </p:txBody>
        </p:sp>
      </p:grpSp>
      <p:grpSp>
        <p:nvGrpSpPr>
          <p:cNvPr id="32" name="Group 32"/>
          <p:cNvGrpSpPr/>
          <p:nvPr/>
        </p:nvGrpSpPr>
        <p:grpSpPr>
          <a:xfrm>
            <a:off x="0" y="0"/>
            <a:ext cx="24384000" cy="1828800"/>
            <a:chOff x="0" y="0"/>
            <a:chExt cx="24384000" cy="1828800"/>
          </a:xfrm>
        </p:grpSpPr>
        <p:sp>
          <p:nvSpPr>
            <p:cNvPr id="33" name="Freeform 33"/>
            <p:cNvSpPr/>
            <p:nvPr/>
          </p:nvSpPr>
          <p:spPr>
            <a:xfrm>
              <a:off x="0" y="0"/>
              <a:ext cx="24384000" cy="1828800"/>
            </a:xfrm>
            <a:custGeom>
              <a:avLst/>
              <a:gdLst/>
              <a:ahLst/>
              <a:cxnLst/>
              <a:rect l="l" t="t" r="r" b="b"/>
              <a:pathLst>
                <a:path w="24384000" h="1828800">
                  <a:moveTo>
                    <a:pt x="0" y="0"/>
                  </a:moveTo>
                  <a:lnTo>
                    <a:pt x="24384000" y="0"/>
                  </a:lnTo>
                  <a:lnTo>
                    <a:pt x="24384000" y="1828800"/>
                  </a:lnTo>
                  <a:lnTo>
                    <a:pt x="0" y="1828800"/>
                  </a:lnTo>
                  <a:close/>
                </a:path>
              </a:pathLst>
            </a:custGeom>
            <a:solidFill>
              <a:srgbClr val="0D5F8B"/>
            </a:solidFill>
          </p:spPr>
          <p:txBody>
            <a:bodyPr/>
            <a:lstStyle/>
            <a:p>
              <a:endParaRPr lang="de-DE" sz="2667"/>
            </a:p>
          </p:txBody>
        </p:sp>
      </p:grpSp>
      <p:grpSp>
        <p:nvGrpSpPr>
          <p:cNvPr id="34" name="Group 34"/>
          <p:cNvGrpSpPr/>
          <p:nvPr/>
        </p:nvGrpSpPr>
        <p:grpSpPr>
          <a:xfrm>
            <a:off x="975360" y="201168"/>
            <a:ext cx="20726400" cy="1414272"/>
            <a:chOff x="0" y="0"/>
            <a:chExt cx="20726400" cy="1414272"/>
          </a:xfrm>
        </p:grpSpPr>
        <p:sp>
          <p:nvSpPr>
            <p:cNvPr id="35" name="Freeform 35"/>
            <p:cNvSpPr/>
            <p:nvPr/>
          </p:nvSpPr>
          <p:spPr>
            <a:xfrm>
              <a:off x="0" y="0"/>
              <a:ext cx="20726400" cy="1414272"/>
            </a:xfrm>
            <a:custGeom>
              <a:avLst/>
              <a:gdLst/>
              <a:ahLst/>
              <a:cxnLst/>
              <a:rect l="l" t="t" r="r" b="b"/>
              <a:pathLst>
                <a:path w="20726400" h="1414272">
                  <a:moveTo>
                    <a:pt x="0" y="0"/>
                  </a:moveTo>
                  <a:lnTo>
                    <a:pt x="20726400" y="0"/>
                  </a:lnTo>
                  <a:lnTo>
                    <a:pt x="20726400" y="1414272"/>
                  </a:lnTo>
                  <a:lnTo>
                    <a:pt x="0" y="1414272"/>
                  </a:lnTo>
                  <a:close/>
                </a:path>
              </a:pathLst>
            </a:custGeom>
            <a:blipFill>
              <a:blip r:embed="rId4">
                <a:alphaModFix amt="0"/>
              </a:blip>
              <a:stretch>
                <a:fillRect t="-235556" b="-235556"/>
              </a:stretch>
            </a:blipFill>
          </p:spPr>
          <p:txBody>
            <a:bodyPr/>
            <a:lstStyle/>
            <a:p>
              <a:endParaRPr lang="de-DE" sz="2667"/>
            </a:p>
          </p:txBody>
        </p:sp>
        <p:sp>
          <p:nvSpPr>
            <p:cNvPr id="36" name="TextBox 36"/>
            <p:cNvSpPr txBox="1"/>
            <p:nvPr/>
          </p:nvSpPr>
          <p:spPr>
            <a:xfrm>
              <a:off x="0" y="9525"/>
              <a:ext cx="20726400" cy="1404747"/>
            </a:xfrm>
            <a:prstGeom prst="rect">
              <a:avLst/>
            </a:prstGeom>
          </p:spPr>
          <p:txBody>
            <a:bodyPr lIns="0" tIns="0" rIns="0" bIns="0" rtlCol="0" anchor="ctr"/>
            <a:lstStyle/>
            <a:p>
              <a:pPr>
                <a:lnSpc>
                  <a:spcPts val="7040"/>
                </a:lnSpc>
              </a:pPr>
              <a:r>
                <a:rPr lang="en-US" sz="5867">
                  <a:latin typeface="Proxima Nova Bold"/>
                  <a:ea typeface="Proxima Nova Bold"/>
                  <a:cs typeface="Proxima Nova Bold"/>
                  <a:sym typeface="Proxima Nova Bold"/>
                </a:rPr>
                <a:t>A common crisis demands common solutions</a:t>
              </a:r>
            </a:p>
          </p:txBody>
        </p:sp>
      </p:grpSp>
      <p:sp>
        <p:nvSpPr>
          <p:cNvPr id="37" name="Freeform 37"/>
          <p:cNvSpPr/>
          <p:nvPr/>
        </p:nvSpPr>
        <p:spPr>
          <a:xfrm>
            <a:off x="20946167" y="143130"/>
            <a:ext cx="2833389" cy="1492759"/>
          </a:xfrm>
          <a:custGeom>
            <a:avLst/>
            <a:gdLst/>
            <a:ahLst/>
            <a:cxnLst/>
            <a:rect l="l" t="t" r="r" b="b"/>
            <a:pathLst>
              <a:path w="2125042" h="1119569">
                <a:moveTo>
                  <a:pt x="0" y="0"/>
                </a:moveTo>
                <a:lnTo>
                  <a:pt x="2125041" y="0"/>
                </a:lnTo>
                <a:lnTo>
                  <a:pt x="2125041" y="1119568"/>
                </a:lnTo>
                <a:lnTo>
                  <a:pt x="0" y="1119568"/>
                </a:lnTo>
                <a:lnTo>
                  <a:pt x="0" y="0"/>
                </a:lnTo>
                <a:close/>
              </a:path>
            </a:pathLst>
          </a:custGeom>
          <a:blipFill>
            <a:blip r:embed="rId5"/>
            <a:stretch>
              <a:fillRect/>
            </a:stretch>
          </a:blipFill>
        </p:spPr>
        <p:txBody>
          <a:bodyPr/>
          <a:lstStyle/>
          <a:p>
            <a:endParaRPr lang="de-DE" sz="2667"/>
          </a:p>
        </p:txBody>
      </p:sp>
      <p:grpSp>
        <p:nvGrpSpPr>
          <p:cNvPr id="38" name="Group 38"/>
          <p:cNvGrpSpPr/>
          <p:nvPr/>
        </p:nvGrpSpPr>
        <p:grpSpPr>
          <a:xfrm>
            <a:off x="728980" y="5096320"/>
            <a:ext cx="7320280" cy="6070600"/>
            <a:chOff x="0" y="0"/>
            <a:chExt cx="1445981" cy="1199131"/>
          </a:xfrm>
        </p:grpSpPr>
        <p:sp>
          <p:nvSpPr>
            <p:cNvPr id="39" name="Freeform 39"/>
            <p:cNvSpPr/>
            <p:nvPr/>
          </p:nvSpPr>
          <p:spPr>
            <a:xfrm>
              <a:off x="0" y="0"/>
              <a:ext cx="1445981" cy="1199131"/>
            </a:xfrm>
            <a:custGeom>
              <a:avLst/>
              <a:gdLst/>
              <a:ahLst/>
              <a:cxnLst/>
              <a:rect l="l" t="t" r="r" b="b"/>
              <a:pathLst>
                <a:path w="1445981" h="1199131">
                  <a:moveTo>
                    <a:pt x="19742" y="0"/>
                  </a:moveTo>
                  <a:lnTo>
                    <a:pt x="1426239" y="0"/>
                  </a:lnTo>
                  <a:cubicBezTo>
                    <a:pt x="1431475" y="0"/>
                    <a:pt x="1436497" y="2080"/>
                    <a:pt x="1440199" y="5782"/>
                  </a:cubicBezTo>
                  <a:cubicBezTo>
                    <a:pt x="1443901" y="9485"/>
                    <a:pt x="1445981" y="14506"/>
                    <a:pt x="1445981" y="19742"/>
                  </a:cubicBezTo>
                  <a:lnTo>
                    <a:pt x="1445981" y="1179389"/>
                  </a:lnTo>
                  <a:cubicBezTo>
                    <a:pt x="1445981" y="1190292"/>
                    <a:pt x="1437143" y="1199131"/>
                    <a:pt x="1426239" y="1199131"/>
                  </a:cubicBezTo>
                  <a:lnTo>
                    <a:pt x="19742" y="1199131"/>
                  </a:lnTo>
                  <a:cubicBezTo>
                    <a:pt x="8839" y="1199131"/>
                    <a:pt x="0" y="1190292"/>
                    <a:pt x="0" y="1179389"/>
                  </a:cubicBezTo>
                  <a:lnTo>
                    <a:pt x="0" y="19742"/>
                  </a:lnTo>
                  <a:cubicBezTo>
                    <a:pt x="0" y="8839"/>
                    <a:pt x="8839" y="0"/>
                    <a:pt x="19742" y="0"/>
                  </a:cubicBezTo>
                  <a:close/>
                </a:path>
              </a:pathLst>
            </a:custGeom>
            <a:solidFill>
              <a:srgbClr val="FFFFFF"/>
            </a:solidFill>
          </p:spPr>
          <p:txBody>
            <a:bodyPr/>
            <a:lstStyle/>
            <a:p>
              <a:endParaRPr lang="de-DE" sz="2667"/>
            </a:p>
          </p:txBody>
        </p:sp>
        <p:sp>
          <p:nvSpPr>
            <p:cNvPr id="40" name="TextBox 40"/>
            <p:cNvSpPr txBox="1"/>
            <p:nvPr/>
          </p:nvSpPr>
          <p:spPr>
            <a:xfrm>
              <a:off x="0" y="0"/>
              <a:ext cx="1445981" cy="1199131"/>
            </a:xfrm>
            <a:prstGeom prst="rect">
              <a:avLst/>
            </a:prstGeom>
          </p:spPr>
          <p:txBody>
            <a:bodyPr lIns="67733" tIns="67733" rIns="67733" bIns="67733" rtlCol="0" anchor="ctr"/>
            <a:lstStyle/>
            <a:p>
              <a:pPr algn="ctr">
                <a:lnSpc>
                  <a:spcPts val="4000"/>
                </a:lnSpc>
              </a:pPr>
              <a:endParaRPr sz="2667"/>
            </a:p>
          </p:txBody>
        </p:sp>
      </p:grpSp>
      <p:sp>
        <p:nvSpPr>
          <p:cNvPr id="41" name="TextBox 41"/>
          <p:cNvSpPr txBox="1"/>
          <p:nvPr/>
        </p:nvSpPr>
        <p:spPr>
          <a:xfrm>
            <a:off x="974090" y="5628075"/>
            <a:ext cx="6949440" cy="4758610"/>
          </a:xfrm>
          <a:prstGeom prst="rect">
            <a:avLst/>
          </a:prstGeom>
        </p:spPr>
        <p:txBody>
          <a:bodyPr wrap="square" lIns="0" tIns="0" rIns="0" bIns="0" rtlCol="0" anchor="t">
            <a:spAutoFit/>
          </a:bodyPr>
          <a:lstStyle/>
          <a:p>
            <a:pPr marL="932999" lvl="1" indent="-466499">
              <a:lnSpc>
                <a:spcPts val="4639"/>
              </a:lnSpc>
              <a:spcAft>
                <a:spcPts val="1800"/>
              </a:spcAft>
              <a:buFont typeface="Arial"/>
              <a:buChar char="•"/>
            </a:pPr>
            <a:r>
              <a:rPr lang="en-US" sz="3200">
                <a:solidFill>
                  <a:srgbClr val="002060"/>
                </a:solidFill>
              </a:rPr>
              <a:t>Reducing long-term dependence</a:t>
            </a:r>
          </a:p>
          <a:p>
            <a:pPr marL="932999" lvl="1" indent="-466499">
              <a:lnSpc>
                <a:spcPts val="4639"/>
              </a:lnSpc>
              <a:spcAft>
                <a:spcPts val="1800"/>
              </a:spcAft>
              <a:buFont typeface="Arial"/>
              <a:buChar char="•"/>
            </a:pPr>
            <a:r>
              <a:rPr lang="en-US" sz="3200">
                <a:solidFill>
                  <a:srgbClr val="002060"/>
                </a:solidFill>
              </a:rPr>
              <a:t>Don’t question the fundamentals</a:t>
            </a:r>
          </a:p>
          <a:p>
            <a:pPr marL="932999" lvl="1" indent="-466499">
              <a:lnSpc>
                <a:spcPts val="4639"/>
              </a:lnSpc>
              <a:spcAft>
                <a:spcPts val="1800"/>
              </a:spcAft>
              <a:buFont typeface="Arial"/>
              <a:buChar char="•"/>
            </a:pPr>
            <a:r>
              <a:rPr lang="en-US" sz="3200">
                <a:solidFill>
                  <a:srgbClr val="002060"/>
                </a:solidFill>
              </a:rPr>
              <a:t>Avoid hasty, national policies</a:t>
            </a:r>
          </a:p>
          <a:p>
            <a:pPr marL="932999" lvl="1" indent="-466499">
              <a:lnSpc>
                <a:spcPts val="4639"/>
              </a:lnSpc>
              <a:spcAft>
                <a:spcPts val="1800"/>
              </a:spcAft>
              <a:buFont typeface="Arial"/>
              <a:buChar char="•"/>
            </a:pPr>
            <a:r>
              <a:rPr lang="en-US" sz="3200">
                <a:solidFill>
                  <a:srgbClr val="002060"/>
                </a:solidFill>
              </a:rPr>
              <a:t>Strengthen, rather than weaken, the gas market</a:t>
            </a:r>
          </a:p>
        </p:txBody>
      </p:sp>
      <p:grpSp>
        <p:nvGrpSpPr>
          <p:cNvPr id="42" name="Group 42"/>
          <p:cNvGrpSpPr/>
          <p:nvPr/>
        </p:nvGrpSpPr>
        <p:grpSpPr>
          <a:xfrm>
            <a:off x="0" y="13045440"/>
            <a:ext cx="24384000" cy="670560"/>
            <a:chOff x="0" y="0"/>
            <a:chExt cx="24384000" cy="670560"/>
          </a:xfrm>
        </p:grpSpPr>
        <p:sp>
          <p:nvSpPr>
            <p:cNvPr id="43" name="Freeform 43"/>
            <p:cNvSpPr/>
            <p:nvPr/>
          </p:nvSpPr>
          <p:spPr>
            <a:xfrm>
              <a:off x="0" y="0"/>
              <a:ext cx="24384000" cy="670560"/>
            </a:xfrm>
            <a:custGeom>
              <a:avLst/>
              <a:gdLst/>
              <a:ahLst/>
              <a:cxnLst/>
              <a:rect l="l" t="t" r="r" b="b"/>
              <a:pathLst>
                <a:path w="24384000" h="670560">
                  <a:moveTo>
                    <a:pt x="0" y="0"/>
                  </a:moveTo>
                  <a:lnTo>
                    <a:pt x="24384000" y="0"/>
                  </a:lnTo>
                  <a:lnTo>
                    <a:pt x="24384000" y="670560"/>
                  </a:lnTo>
                  <a:lnTo>
                    <a:pt x="0" y="670560"/>
                  </a:lnTo>
                  <a:close/>
                </a:path>
              </a:pathLst>
            </a:custGeom>
            <a:solidFill>
              <a:srgbClr val="0D5F8B"/>
            </a:solidFill>
          </p:spPr>
          <p:txBody>
            <a:bodyPr/>
            <a:lstStyle/>
            <a:p>
              <a:endParaRPr lang="de-DE" sz="2667"/>
            </a:p>
          </p:txBody>
        </p:sp>
      </p:grpSp>
      <p:grpSp>
        <p:nvGrpSpPr>
          <p:cNvPr id="44" name="Group 44"/>
          <p:cNvGrpSpPr/>
          <p:nvPr/>
        </p:nvGrpSpPr>
        <p:grpSpPr>
          <a:xfrm>
            <a:off x="853440" y="13033248"/>
            <a:ext cx="19507200" cy="682752"/>
            <a:chOff x="0" y="0"/>
            <a:chExt cx="19507200" cy="682752"/>
          </a:xfrm>
        </p:grpSpPr>
        <p:sp>
          <p:nvSpPr>
            <p:cNvPr id="45" name="Freeform 45"/>
            <p:cNvSpPr/>
            <p:nvPr/>
          </p:nvSpPr>
          <p:spPr>
            <a:xfrm>
              <a:off x="0" y="0"/>
              <a:ext cx="19507200" cy="682752"/>
            </a:xfrm>
            <a:custGeom>
              <a:avLst/>
              <a:gdLst/>
              <a:ahLst/>
              <a:cxnLst/>
              <a:rect l="l" t="t" r="r" b="b"/>
              <a:pathLst>
                <a:path w="19507200" h="682752">
                  <a:moveTo>
                    <a:pt x="0" y="0"/>
                  </a:moveTo>
                  <a:lnTo>
                    <a:pt x="19507200" y="0"/>
                  </a:lnTo>
                  <a:lnTo>
                    <a:pt x="19507200" y="682752"/>
                  </a:lnTo>
                  <a:lnTo>
                    <a:pt x="0" y="682752"/>
                  </a:lnTo>
                  <a:close/>
                </a:path>
              </a:pathLst>
            </a:custGeom>
            <a:solidFill>
              <a:srgbClr val="0D5F8B">
                <a:alpha val="0"/>
              </a:srgbClr>
            </a:solidFill>
          </p:spPr>
          <p:txBody>
            <a:bodyPr/>
            <a:lstStyle/>
            <a:p>
              <a:endParaRPr lang="de-DE" sz="2667"/>
            </a:p>
          </p:txBody>
        </p:sp>
        <p:sp>
          <p:nvSpPr>
            <p:cNvPr id="46" name="TextBox 46"/>
            <p:cNvSpPr txBox="1"/>
            <p:nvPr/>
          </p:nvSpPr>
          <p:spPr>
            <a:xfrm>
              <a:off x="0" y="-28575"/>
              <a:ext cx="19507200" cy="711327"/>
            </a:xfrm>
            <a:prstGeom prst="rect">
              <a:avLst/>
            </a:prstGeom>
          </p:spPr>
          <p:txBody>
            <a:bodyPr lIns="0" tIns="0" rIns="0" bIns="0" rtlCol="0" anchor="ctr"/>
            <a:lstStyle/>
            <a:p>
              <a:pPr>
                <a:lnSpc>
                  <a:spcPts val="2239"/>
                </a:lnSpc>
              </a:pPr>
              <a:r>
                <a:rPr lang="en-US" sz="1865">
                  <a:latin typeface="Calibri (MS)"/>
                  <a:ea typeface="Calibri (MS)"/>
                  <a:cs typeface="Calibri (MS)"/>
                  <a:sym typeface="Calibri (MS)"/>
                </a:rPr>
                <a:t>energy traders europe  |  Integrate by '28  </a:t>
              </a: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24384000" cy="13716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151" b="-9151"/>
            </a:stretch>
          </a:blipFill>
        </p:spPr>
        <p:txBody>
          <a:bodyPr/>
          <a:lstStyle/>
          <a:p>
            <a:endParaRPr lang="de-DE" sz="2667"/>
          </a:p>
        </p:txBody>
      </p:sp>
      <p:grpSp>
        <p:nvGrpSpPr>
          <p:cNvPr id="8" name="Group 8"/>
          <p:cNvGrpSpPr/>
          <p:nvPr/>
        </p:nvGrpSpPr>
        <p:grpSpPr>
          <a:xfrm>
            <a:off x="975360" y="3750562"/>
            <a:ext cx="4194048" cy="2699868"/>
            <a:chOff x="0" y="0"/>
            <a:chExt cx="4194048" cy="2699868"/>
          </a:xfrm>
        </p:grpSpPr>
        <p:sp>
          <p:nvSpPr>
            <p:cNvPr id="9" name="Freeform 9"/>
            <p:cNvSpPr/>
            <p:nvPr/>
          </p:nvSpPr>
          <p:spPr>
            <a:xfrm>
              <a:off x="0" y="0"/>
              <a:ext cx="4194048" cy="2699868"/>
            </a:xfrm>
            <a:custGeom>
              <a:avLst/>
              <a:gdLst/>
              <a:ahLst/>
              <a:cxnLst/>
              <a:rect l="l" t="t" r="r" b="b"/>
              <a:pathLst>
                <a:path w="4194048" h="2699868">
                  <a:moveTo>
                    <a:pt x="177800" y="0"/>
                  </a:moveTo>
                  <a:lnTo>
                    <a:pt x="4016248" y="0"/>
                  </a:lnTo>
                  <a:cubicBezTo>
                    <a:pt x="4114444" y="0"/>
                    <a:pt x="4194048" y="79604"/>
                    <a:pt x="4194048" y="177800"/>
                  </a:cubicBezTo>
                  <a:lnTo>
                    <a:pt x="4194048" y="2522068"/>
                  </a:lnTo>
                  <a:cubicBezTo>
                    <a:pt x="4194048" y="2569224"/>
                    <a:pt x="4175315" y="2614448"/>
                    <a:pt x="4141972" y="2647792"/>
                  </a:cubicBezTo>
                  <a:cubicBezTo>
                    <a:pt x="4108628" y="2681136"/>
                    <a:pt x="4063404" y="2699868"/>
                    <a:pt x="4016248" y="2699868"/>
                  </a:cubicBezTo>
                  <a:lnTo>
                    <a:pt x="177800" y="2699868"/>
                  </a:lnTo>
                  <a:cubicBezTo>
                    <a:pt x="130645" y="2699868"/>
                    <a:pt x="85420" y="2681136"/>
                    <a:pt x="52076" y="2647792"/>
                  </a:cubicBezTo>
                  <a:cubicBezTo>
                    <a:pt x="18732" y="2614448"/>
                    <a:pt x="0" y="2569224"/>
                    <a:pt x="0" y="2522068"/>
                  </a:cubicBezTo>
                  <a:lnTo>
                    <a:pt x="0" y="177800"/>
                  </a:lnTo>
                  <a:cubicBezTo>
                    <a:pt x="0" y="79604"/>
                    <a:pt x="79604" y="0"/>
                    <a:pt x="177800" y="0"/>
                  </a:cubicBezTo>
                  <a:close/>
                </a:path>
              </a:pathLst>
            </a:custGeom>
            <a:solidFill>
              <a:srgbClr val="009ADE"/>
            </a:solidFill>
          </p:spPr>
          <p:txBody>
            <a:bodyPr/>
            <a:lstStyle/>
            <a:p>
              <a:endParaRPr lang="de-DE" sz="2667"/>
            </a:p>
          </p:txBody>
        </p:sp>
      </p:grpSp>
      <p:grpSp>
        <p:nvGrpSpPr>
          <p:cNvPr id="10" name="Group 10"/>
          <p:cNvGrpSpPr/>
          <p:nvPr/>
        </p:nvGrpSpPr>
        <p:grpSpPr>
          <a:xfrm>
            <a:off x="1219200" y="3774437"/>
            <a:ext cx="3754120" cy="1950720"/>
            <a:chOff x="0" y="0"/>
            <a:chExt cx="3754120" cy="1950720"/>
          </a:xfrm>
        </p:grpSpPr>
        <p:sp>
          <p:nvSpPr>
            <p:cNvPr id="11" name="Freeform 11"/>
            <p:cNvSpPr/>
            <p:nvPr/>
          </p:nvSpPr>
          <p:spPr>
            <a:xfrm>
              <a:off x="0" y="0"/>
              <a:ext cx="3754120" cy="1950720"/>
            </a:xfrm>
            <a:custGeom>
              <a:avLst/>
              <a:gdLst/>
              <a:ahLst/>
              <a:cxnLst/>
              <a:rect l="l" t="t" r="r" b="b"/>
              <a:pathLst>
                <a:path w="3754120" h="1950720">
                  <a:moveTo>
                    <a:pt x="0" y="0"/>
                  </a:moveTo>
                  <a:lnTo>
                    <a:pt x="3754120" y="0"/>
                  </a:lnTo>
                  <a:lnTo>
                    <a:pt x="3754120" y="1950720"/>
                  </a:lnTo>
                  <a:lnTo>
                    <a:pt x="0" y="1950720"/>
                  </a:lnTo>
                  <a:close/>
                </a:path>
              </a:pathLst>
            </a:custGeom>
            <a:blipFill>
              <a:blip r:embed="rId4">
                <a:alphaModFix amt="0"/>
              </a:blip>
              <a:stretch>
                <a:fillRect l="-14707" r="-18631"/>
              </a:stretch>
            </a:blipFill>
          </p:spPr>
          <p:txBody>
            <a:bodyPr/>
            <a:lstStyle/>
            <a:p>
              <a:endParaRPr lang="de-DE" sz="2667"/>
            </a:p>
          </p:txBody>
        </p:sp>
        <p:sp>
          <p:nvSpPr>
            <p:cNvPr id="12" name="TextBox 12"/>
            <p:cNvSpPr txBox="1"/>
            <p:nvPr/>
          </p:nvSpPr>
          <p:spPr>
            <a:xfrm>
              <a:off x="0" y="0"/>
              <a:ext cx="3754120" cy="1950720"/>
            </a:xfrm>
            <a:prstGeom prst="rect">
              <a:avLst/>
            </a:prstGeom>
          </p:spPr>
          <p:txBody>
            <a:bodyPr lIns="0" tIns="0" rIns="0" bIns="0" rtlCol="0" anchor="ctr"/>
            <a:lstStyle/>
            <a:p>
              <a:pPr>
                <a:lnSpc>
                  <a:spcPts val="4960"/>
                </a:lnSpc>
              </a:pPr>
              <a:r>
                <a:rPr lang="en-US" sz="3600">
                  <a:latin typeface="Proxima Nova Bold"/>
                  <a:ea typeface="Proxima Nova Bold"/>
                  <a:cs typeface="Proxima Nova Bold"/>
                  <a:sym typeface="Proxima Nova Bold"/>
                </a:rPr>
                <a:t>1. Use the infrastructure better</a:t>
              </a:r>
            </a:p>
          </p:txBody>
        </p:sp>
      </p:grpSp>
      <p:grpSp>
        <p:nvGrpSpPr>
          <p:cNvPr id="13" name="Group 13"/>
          <p:cNvGrpSpPr/>
          <p:nvPr/>
        </p:nvGrpSpPr>
        <p:grpSpPr>
          <a:xfrm>
            <a:off x="1121664" y="5993889"/>
            <a:ext cx="3901440" cy="3657600"/>
            <a:chOff x="0" y="0"/>
            <a:chExt cx="3901440" cy="3657600"/>
          </a:xfrm>
        </p:grpSpPr>
        <p:sp>
          <p:nvSpPr>
            <p:cNvPr id="14" name="Freeform 14"/>
            <p:cNvSpPr/>
            <p:nvPr/>
          </p:nvSpPr>
          <p:spPr>
            <a:xfrm>
              <a:off x="0" y="0"/>
              <a:ext cx="3901440" cy="3657600"/>
            </a:xfrm>
            <a:custGeom>
              <a:avLst/>
              <a:gdLst/>
              <a:ahLst/>
              <a:cxnLst/>
              <a:rect l="l" t="t" r="r" b="b"/>
              <a:pathLst>
                <a:path w="3901440" h="3657600">
                  <a:moveTo>
                    <a:pt x="0" y="0"/>
                  </a:moveTo>
                  <a:lnTo>
                    <a:pt x="3901440" y="0"/>
                  </a:lnTo>
                  <a:lnTo>
                    <a:pt x="3901440" y="3657600"/>
                  </a:lnTo>
                  <a:lnTo>
                    <a:pt x="0" y="3657600"/>
                  </a:lnTo>
                  <a:close/>
                </a:path>
              </a:pathLst>
            </a:custGeom>
            <a:blipFill>
              <a:blip r:embed="rId4">
                <a:alphaModFix amt="0"/>
              </a:blip>
              <a:stretch>
                <a:fillRect l="-70284" r="-70284"/>
              </a:stretch>
            </a:blipFill>
          </p:spPr>
          <p:txBody>
            <a:bodyPr/>
            <a:lstStyle/>
            <a:p>
              <a:endParaRPr lang="de-DE" sz="2667"/>
            </a:p>
          </p:txBody>
        </p:sp>
        <p:sp>
          <p:nvSpPr>
            <p:cNvPr id="15" name="TextBox 15"/>
            <p:cNvSpPr txBox="1"/>
            <p:nvPr/>
          </p:nvSpPr>
          <p:spPr>
            <a:xfrm>
              <a:off x="0" y="-47625"/>
              <a:ext cx="3901440" cy="3705225"/>
            </a:xfrm>
            <a:prstGeom prst="rect">
              <a:avLst/>
            </a:prstGeom>
          </p:spPr>
          <p:txBody>
            <a:bodyPr lIns="0" tIns="0" rIns="0" bIns="0" rtlCol="0" anchor="ctr"/>
            <a:lstStyle/>
            <a:p>
              <a:pPr algn="ctr">
                <a:lnSpc>
                  <a:spcPts val="3520"/>
                </a:lnSpc>
              </a:pPr>
              <a:endParaRPr sz="2667"/>
            </a:p>
          </p:txBody>
        </p:sp>
      </p:grpSp>
      <p:grpSp>
        <p:nvGrpSpPr>
          <p:cNvPr id="16" name="Group 16"/>
          <p:cNvGrpSpPr/>
          <p:nvPr/>
        </p:nvGrpSpPr>
        <p:grpSpPr>
          <a:xfrm>
            <a:off x="5510784" y="3750562"/>
            <a:ext cx="4194048" cy="3107439"/>
            <a:chOff x="0" y="0"/>
            <a:chExt cx="4194048" cy="3107438"/>
          </a:xfrm>
        </p:grpSpPr>
        <p:sp>
          <p:nvSpPr>
            <p:cNvPr id="17" name="Freeform 17"/>
            <p:cNvSpPr/>
            <p:nvPr/>
          </p:nvSpPr>
          <p:spPr>
            <a:xfrm>
              <a:off x="0" y="0"/>
              <a:ext cx="4194048" cy="3107438"/>
            </a:xfrm>
            <a:custGeom>
              <a:avLst/>
              <a:gdLst/>
              <a:ahLst/>
              <a:cxnLst/>
              <a:rect l="l" t="t" r="r" b="b"/>
              <a:pathLst>
                <a:path w="4194048" h="3107438">
                  <a:moveTo>
                    <a:pt x="177800" y="0"/>
                  </a:moveTo>
                  <a:lnTo>
                    <a:pt x="4016248" y="0"/>
                  </a:lnTo>
                  <a:cubicBezTo>
                    <a:pt x="4114444" y="0"/>
                    <a:pt x="4194048" y="79604"/>
                    <a:pt x="4194048" y="177800"/>
                  </a:cubicBezTo>
                  <a:lnTo>
                    <a:pt x="4194048" y="2929638"/>
                  </a:lnTo>
                  <a:cubicBezTo>
                    <a:pt x="4194048" y="2976794"/>
                    <a:pt x="4175315" y="3022018"/>
                    <a:pt x="4141972" y="3055362"/>
                  </a:cubicBezTo>
                  <a:cubicBezTo>
                    <a:pt x="4108628" y="3088706"/>
                    <a:pt x="4063404" y="3107438"/>
                    <a:pt x="4016248" y="3107438"/>
                  </a:cubicBezTo>
                  <a:lnTo>
                    <a:pt x="177800" y="3107438"/>
                  </a:lnTo>
                  <a:cubicBezTo>
                    <a:pt x="130645" y="3107438"/>
                    <a:pt x="85420" y="3088706"/>
                    <a:pt x="52076" y="3055362"/>
                  </a:cubicBezTo>
                  <a:cubicBezTo>
                    <a:pt x="18732" y="3022018"/>
                    <a:pt x="0" y="2976794"/>
                    <a:pt x="0" y="2929638"/>
                  </a:cubicBezTo>
                  <a:lnTo>
                    <a:pt x="0" y="177800"/>
                  </a:lnTo>
                  <a:cubicBezTo>
                    <a:pt x="0" y="79604"/>
                    <a:pt x="79604" y="0"/>
                    <a:pt x="177800" y="0"/>
                  </a:cubicBezTo>
                  <a:close/>
                </a:path>
              </a:pathLst>
            </a:custGeom>
            <a:solidFill>
              <a:srgbClr val="8458B1"/>
            </a:solidFill>
          </p:spPr>
          <p:txBody>
            <a:bodyPr/>
            <a:lstStyle/>
            <a:p>
              <a:endParaRPr lang="de-DE" sz="2667"/>
            </a:p>
          </p:txBody>
        </p:sp>
      </p:grpSp>
      <p:grpSp>
        <p:nvGrpSpPr>
          <p:cNvPr id="18" name="Group 18"/>
          <p:cNvGrpSpPr/>
          <p:nvPr/>
        </p:nvGrpSpPr>
        <p:grpSpPr>
          <a:xfrm>
            <a:off x="10046208" y="3750562"/>
            <a:ext cx="4194048" cy="3268777"/>
            <a:chOff x="0" y="0"/>
            <a:chExt cx="4194048" cy="3268777"/>
          </a:xfrm>
        </p:grpSpPr>
        <p:sp>
          <p:nvSpPr>
            <p:cNvPr id="19" name="Freeform 19"/>
            <p:cNvSpPr/>
            <p:nvPr/>
          </p:nvSpPr>
          <p:spPr>
            <a:xfrm>
              <a:off x="0" y="0"/>
              <a:ext cx="4194048" cy="3268777"/>
            </a:xfrm>
            <a:custGeom>
              <a:avLst/>
              <a:gdLst/>
              <a:ahLst/>
              <a:cxnLst/>
              <a:rect l="l" t="t" r="r" b="b"/>
              <a:pathLst>
                <a:path w="4194048" h="3268777">
                  <a:moveTo>
                    <a:pt x="177800" y="0"/>
                  </a:moveTo>
                  <a:lnTo>
                    <a:pt x="4016248" y="0"/>
                  </a:lnTo>
                  <a:cubicBezTo>
                    <a:pt x="4114444" y="0"/>
                    <a:pt x="4194048" y="79604"/>
                    <a:pt x="4194048" y="177800"/>
                  </a:cubicBezTo>
                  <a:lnTo>
                    <a:pt x="4194048" y="3090977"/>
                  </a:lnTo>
                  <a:cubicBezTo>
                    <a:pt x="4194048" y="3138133"/>
                    <a:pt x="4175315" y="3183357"/>
                    <a:pt x="4141972" y="3216701"/>
                  </a:cubicBezTo>
                  <a:cubicBezTo>
                    <a:pt x="4108628" y="3250045"/>
                    <a:pt x="4063404" y="3268777"/>
                    <a:pt x="4016248" y="3268777"/>
                  </a:cubicBezTo>
                  <a:lnTo>
                    <a:pt x="177800" y="3268777"/>
                  </a:lnTo>
                  <a:cubicBezTo>
                    <a:pt x="130645" y="3268777"/>
                    <a:pt x="85420" y="3250045"/>
                    <a:pt x="52076" y="3216701"/>
                  </a:cubicBezTo>
                  <a:cubicBezTo>
                    <a:pt x="18732" y="3183357"/>
                    <a:pt x="0" y="3138133"/>
                    <a:pt x="0" y="3090977"/>
                  </a:cubicBezTo>
                  <a:lnTo>
                    <a:pt x="0" y="177800"/>
                  </a:lnTo>
                  <a:cubicBezTo>
                    <a:pt x="0" y="79604"/>
                    <a:pt x="79604" y="0"/>
                    <a:pt x="177800" y="0"/>
                  </a:cubicBezTo>
                  <a:close/>
                </a:path>
              </a:pathLst>
            </a:custGeom>
            <a:solidFill>
              <a:srgbClr val="0D5F8B"/>
            </a:solidFill>
          </p:spPr>
          <p:txBody>
            <a:bodyPr/>
            <a:lstStyle/>
            <a:p>
              <a:endParaRPr lang="de-DE" sz="2667"/>
            </a:p>
          </p:txBody>
        </p:sp>
      </p:grpSp>
      <p:grpSp>
        <p:nvGrpSpPr>
          <p:cNvPr id="20" name="Group 20"/>
          <p:cNvGrpSpPr/>
          <p:nvPr/>
        </p:nvGrpSpPr>
        <p:grpSpPr>
          <a:xfrm>
            <a:off x="14595856" y="3750562"/>
            <a:ext cx="4179824" cy="4215311"/>
            <a:chOff x="0" y="0"/>
            <a:chExt cx="4194048" cy="4229656"/>
          </a:xfrm>
        </p:grpSpPr>
        <p:sp>
          <p:nvSpPr>
            <p:cNvPr id="21" name="Freeform 21"/>
            <p:cNvSpPr/>
            <p:nvPr/>
          </p:nvSpPr>
          <p:spPr>
            <a:xfrm>
              <a:off x="0" y="0"/>
              <a:ext cx="4194048" cy="4229656"/>
            </a:xfrm>
            <a:custGeom>
              <a:avLst/>
              <a:gdLst/>
              <a:ahLst/>
              <a:cxnLst/>
              <a:rect l="l" t="t" r="r" b="b"/>
              <a:pathLst>
                <a:path w="4194048" h="4229656">
                  <a:moveTo>
                    <a:pt x="178405" y="0"/>
                  </a:moveTo>
                  <a:lnTo>
                    <a:pt x="4015643" y="0"/>
                  </a:lnTo>
                  <a:cubicBezTo>
                    <a:pt x="4114173" y="0"/>
                    <a:pt x="4194048" y="79875"/>
                    <a:pt x="4194048" y="178405"/>
                  </a:cubicBezTo>
                  <a:lnTo>
                    <a:pt x="4194048" y="4051251"/>
                  </a:lnTo>
                  <a:cubicBezTo>
                    <a:pt x="4194048" y="4149782"/>
                    <a:pt x="4114173" y="4229656"/>
                    <a:pt x="4015643" y="4229656"/>
                  </a:cubicBezTo>
                  <a:lnTo>
                    <a:pt x="178405" y="4229656"/>
                  </a:lnTo>
                  <a:cubicBezTo>
                    <a:pt x="79875" y="4229656"/>
                    <a:pt x="0" y="4149782"/>
                    <a:pt x="0" y="4051251"/>
                  </a:cubicBezTo>
                  <a:lnTo>
                    <a:pt x="0" y="178405"/>
                  </a:lnTo>
                  <a:cubicBezTo>
                    <a:pt x="0" y="79875"/>
                    <a:pt x="79875" y="0"/>
                    <a:pt x="178405" y="0"/>
                  </a:cubicBezTo>
                  <a:close/>
                </a:path>
              </a:pathLst>
            </a:custGeom>
            <a:solidFill>
              <a:srgbClr val="F5A800"/>
            </a:solidFill>
          </p:spPr>
          <p:txBody>
            <a:bodyPr/>
            <a:lstStyle/>
            <a:p>
              <a:endParaRPr lang="de-DE" sz="2667"/>
            </a:p>
          </p:txBody>
        </p:sp>
      </p:grpSp>
      <p:grpSp>
        <p:nvGrpSpPr>
          <p:cNvPr id="22" name="Group 22"/>
          <p:cNvGrpSpPr/>
          <p:nvPr/>
        </p:nvGrpSpPr>
        <p:grpSpPr>
          <a:xfrm>
            <a:off x="19117056" y="3750562"/>
            <a:ext cx="4194048" cy="3853565"/>
            <a:chOff x="0" y="0"/>
            <a:chExt cx="4194048" cy="3853566"/>
          </a:xfrm>
        </p:grpSpPr>
        <p:sp>
          <p:nvSpPr>
            <p:cNvPr id="23" name="Freeform 23"/>
            <p:cNvSpPr/>
            <p:nvPr/>
          </p:nvSpPr>
          <p:spPr>
            <a:xfrm>
              <a:off x="0" y="0"/>
              <a:ext cx="4194048" cy="3853566"/>
            </a:xfrm>
            <a:custGeom>
              <a:avLst/>
              <a:gdLst/>
              <a:ahLst/>
              <a:cxnLst/>
              <a:rect l="l" t="t" r="r" b="b"/>
              <a:pathLst>
                <a:path w="4194048" h="3853566">
                  <a:moveTo>
                    <a:pt x="177800" y="0"/>
                  </a:moveTo>
                  <a:lnTo>
                    <a:pt x="4016248" y="0"/>
                  </a:lnTo>
                  <a:cubicBezTo>
                    <a:pt x="4114444" y="0"/>
                    <a:pt x="4194048" y="79604"/>
                    <a:pt x="4194048" y="177800"/>
                  </a:cubicBezTo>
                  <a:lnTo>
                    <a:pt x="4194048" y="3675766"/>
                  </a:lnTo>
                  <a:cubicBezTo>
                    <a:pt x="4194048" y="3722922"/>
                    <a:pt x="4175315" y="3768146"/>
                    <a:pt x="4141972" y="3801490"/>
                  </a:cubicBezTo>
                  <a:cubicBezTo>
                    <a:pt x="4108628" y="3834833"/>
                    <a:pt x="4063404" y="3853566"/>
                    <a:pt x="4016248" y="3853566"/>
                  </a:cubicBezTo>
                  <a:lnTo>
                    <a:pt x="177800" y="3853566"/>
                  </a:lnTo>
                  <a:cubicBezTo>
                    <a:pt x="130645" y="3853566"/>
                    <a:pt x="85420" y="3834833"/>
                    <a:pt x="52076" y="3801490"/>
                  </a:cubicBezTo>
                  <a:cubicBezTo>
                    <a:pt x="18732" y="3768146"/>
                    <a:pt x="0" y="3722922"/>
                    <a:pt x="0" y="3675766"/>
                  </a:cubicBezTo>
                  <a:lnTo>
                    <a:pt x="0" y="177800"/>
                  </a:lnTo>
                  <a:cubicBezTo>
                    <a:pt x="0" y="79604"/>
                    <a:pt x="79604" y="0"/>
                    <a:pt x="177800" y="0"/>
                  </a:cubicBezTo>
                  <a:close/>
                </a:path>
              </a:pathLst>
            </a:custGeom>
            <a:solidFill>
              <a:srgbClr val="002E6D"/>
            </a:solidFill>
          </p:spPr>
          <p:txBody>
            <a:bodyPr/>
            <a:lstStyle/>
            <a:p>
              <a:endParaRPr lang="de-DE" sz="2667"/>
            </a:p>
          </p:txBody>
        </p:sp>
      </p:grpSp>
      <p:grpSp>
        <p:nvGrpSpPr>
          <p:cNvPr id="24" name="Group 24"/>
          <p:cNvGrpSpPr/>
          <p:nvPr/>
        </p:nvGrpSpPr>
        <p:grpSpPr>
          <a:xfrm>
            <a:off x="975361" y="11028301"/>
            <a:ext cx="22294399" cy="1170432"/>
            <a:chOff x="0" y="0"/>
            <a:chExt cx="22294399" cy="1170432"/>
          </a:xfrm>
        </p:grpSpPr>
        <p:sp>
          <p:nvSpPr>
            <p:cNvPr id="25" name="Freeform 25"/>
            <p:cNvSpPr/>
            <p:nvPr/>
          </p:nvSpPr>
          <p:spPr>
            <a:xfrm>
              <a:off x="0" y="0"/>
              <a:ext cx="22294399" cy="1170432"/>
            </a:xfrm>
            <a:custGeom>
              <a:avLst/>
              <a:gdLst/>
              <a:ahLst/>
              <a:cxnLst/>
              <a:rect l="l" t="t" r="r" b="b"/>
              <a:pathLst>
                <a:path w="22294399" h="1170432">
                  <a:moveTo>
                    <a:pt x="178908" y="0"/>
                  </a:moveTo>
                  <a:lnTo>
                    <a:pt x="22115492" y="0"/>
                  </a:lnTo>
                  <a:cubicBezTo>
                    <a:pt x="22214300" y="0"/>
                    <a:pt x="22294399" y="80100"/>
                    <a:pt x="22294399" y="178908"/>
                  </a:cubicBezTo>
                  <a:lnTo>
                    <a:pt x="22294399" y="991524"/>
                  </a:lnTo>
                  <a:cubicBezTo>
                    <a:pt x="22294399" y="1090332"/>
                    <a:pt x="22214300" y="1170432"/>
                    <a:pt x="22115492" y="1170432"/>
                  </a:cubicBezTo>
                  <a:lnTo>
                    <a:pt x="178908" y="1170432"/>
                  </a:lnTo>
                  <a:cubicBezTo>
                    <a:pt x="80100" y="1170432"/>
                    <a:pt x="0" y="1090332"/>
                    <a:pt x="0" y="991524"/>
                  </a:cubicBezTo>
                  <a:lnTo>
                    <a:pt x="0" y="178908"/>
                  </a:lnTo>
                  <a:cubicBezTo>
                    <a:pt x="0" y="80100"/>
                    <a:pt x="80100" y="0"/>
                    <a:pt x="178908" y="0"/>
                  </a:cubicBezTo>
                  <a:close/>
                </a:path>
              </a:pathLst>
            </a:custGeom>
            <a:solidFill>
              <a:srgbClr val="CE0018">
                <a:alpha val="80784"/>
              </a:srgbClr>
            </a:solidFill>
          </p:spPr>
          <p:txBody>
            <a:bodyPr/>
            <a:lstStyle/>
            <a:p>
              <a:endParaRPr lang="de-DE" sz="2667"/>
            </a:p>
          </p:txBody>
        </p:sp>
      </p:grpSp>
      <p:grpSp>
        <p:nvGrpSpPr>
          <p:cNvPr id="26" name="Group 26"/>
          <p:cNvGrpSpPr/>
          <p:nvPr/>
        </p:nvGrpSpPr>
        <p:grpSpPr>
          <a:xfrm>
            <a:off x="1219200" y="11091928"/>
            <a:ext cx="21945600" cy="1033653"/>
            <a:chOff x="0" y="-9525"/>
            <a:chExt cx="21945600" cy="1033653"/>
          </a:xfrm>
        </p:grpSpPr>
        <p:sp>
          <p:nvSpPr>
            <p:cNvPr id="27" name="Freeform 27"/>
            <p:cNvSpPr/>
            <p:nvPr/>
          </p:nvSpPr>
          <p:spPr>
            <a:xfrm>
              <a:off x="0" y="0"/>
              <a:ext cx="21945600" cy="1024128"/>
            </a:xfrm>
            <a:custGeom>
              <a:avLst/>
              <a:gdLst/>
              <a:ahLst/>
              <a:cxnLst/>
              <a:rect l="l" t="t" r="r" b="b"/>
              <a:pathLst>
                <a:path w="21945600" h="1024128">
                  <a:moveTo>
                    <a:pt x="0" y="0"/>
                  </a:moveTo>
                  <a:lnTo>
                    <a:pt x="21945600" y="0"/>
                  </a:lnTo>
                  <a:lnTo>
                    <a:pt x="21945600" y="1024128"/>
                  </a:lnTo>
                  <a:lnTo>
                    <a:pt x="0" y="1024128"/>
                  </a:lnTo>
                  <a:close/>
                </a:path>
              </a:pathLst>
            </a:custGeom>
            <a:solidFill>
              <a:srgbClr val="CE0018">
                <a:alpha val="0"/>
              </a:srgbClr>
            </a:solidFill>
          </p:spPr>
          <p:txBody>
            <a:bodyPr/>
            <a:lstStyle/>
            <a:p>
              <a:endParaRPr lang="de-DE" sz="2667"/>
            </a:p>
          </p:txBody>
        </p:sp>
        <p:sp>
          <p:nvSpPr>
            <p:cNvPr id="28" name="TextBox 28"/>
            <p:cNvSpPr txBox="1"/>
            <p:nvPr/>
          </p:nvSpPr>
          <p:spPr>
            <a:xfrm>
              <a:off x="1511080" y="-9525"/>
              <a:ext cx="20434520" cy="1033653"/>
            </a:xfrm>
            <a:prstGeom prst="rect">
              <a:avLst/>
            </a:prstGeom>
          </p:spPr>
          <p:txBody>
            <a:bodyPr lIns="0" tIns="0" rIns="0" bIns="0" rtlCol="0" anchor="ctr"/>
            <a:lstStyle/>
            <a:p>
              <a:pPr algn="ctr">
                <a:lnSpc>
                  <a:spcPts val="4159"/>
                </a:lnSpc>
              </a:pPr>
              <a:r>
                <a:rPr lang="en-US" sz="3800">
                  <a:latin typeface="Proxima Nova Bold"/>
                  <a:ea typeface="Proxima Nova Bold"/>
                  <a:cs typeface="Proxima Nova Bold"/>
                  <a:sym typeface="Proxima Nova Bold"/>
                </a:rPr>
                <a:t>This Forum needs to put us on the path to deeper integration &amp; less dependence.</a:t>
              </a:r>
            </a:p>
          </p:txBody>
        </p:sp>
      </p:grpSp>
      <p:grpSp>
        <p:nvGrpSpPr>
          <p:cNvPr id="29" name="Group 29"/>
          <p:cNvGrpSpPr/>
          <p:nvPr/>
        </p:nvGrpSpPr>
        <p:grpSpPr>
          <a:xfrm>
            <a:off x="0" y="0"/>
            <a:ext cx="24384000" cy="1828800"/>
            <a:chOff x="0" y="0"/>
            <a:chExt cx="24384000" cy="1828800"/>
          </a:xfrm>
        </p:grpSpPr>
        <p:sp>
          <p:nvSpPr>
            <p:cNvPr id="30" name="Freeform 30"/>
            <p:cNvSpPr/>
            <p:nvPr/>
          </p:nvSpPr>
          <p:spPr>
            <a:xfrm>
              <a:off x="0" y="0"/>
              <a:ext cx="24384000" cy="1828800"/>
            </a:xfrm>
            <a:custGeom>
              <a:avLst/>
              <a:gdLst/>
              <a:ahLst/>
              <a:cxnLst/>
              <a:rect l="l" t="t" r="r" b="b"/>
              <a:pathLst>
                <a:path w="24384000" h="1828800">
                  <a:moveTo>
                    <a:pt x="0" y="0"/>
                  </a:moveTo>
                  <a:lnTo>
                    <a:pt x="24384000" y="0"/>
                  </a:lnTo>
                  <a:lnTo>
                    <a:pt x="24384000" y="1828800"/>
                  </a:lnTo>
                  <a:lnTo>
                    <a:pt x="0" y="1828800"/>
                  </a:lnTo>
                  <a:close/>
                </a:path>
              </a:pathLst>
            </a:custGeom>
            <a:solidFill>
              <a:srgbClr val="0D5F8B"/>
            </a:solidFill>
          </p:spPr>
          <p:txBody>
            <a:bodyPr/>
            <a:lstStyle/>
            <a:p>
              <a:endParaRPr lang="de-DE" sz="2667"/>
            </a:p>
          </p:txBody>
        </p:sp>
      </p:grpSp>
      <p:grpSp>
        <p:nvGrpSpPr>
          <p:cNvPr id="31" name="Group 31"/>
          <p:cNvGrpSpPr/>
          <p:nvPr/>
        </p:nvGrpSpPr>
        <p:grpSpPr>
          <a:xfrm>
            <a:off x="975360" y="201168"/>
            <a:ext cx="20726400" cy="1414272"/>
            <a:chOff x="0" y="0"/>
            <a:chExt cx="20726400" cy="1414272"/>
          </a:xfrm>
        </p:grpSpPr>
        <p:sp>
          <p:nvSpPr>
            <p:cNvPr id="32" name="Freeform 32"/>
            <p:cNvSpPr/>
            <p:nvPr/>
          </p:nvSpPr>
          <p:spPr>
            <a:xfrm>
              <a:off x="0" y="0"/>
              <a:ext cx="20726400" cy="1414272"/>
            </a:xfrm>
            <a:custGeom>
              <a:avLst/>
              <a:gdLst/>
              <a:ahLst/>
              <a:cxnLst/>
              <a:rect l="l" t="t" r="r" b="b"/>
              <a:pathLst>
                <a:path w="20726400" h="1414272">
                  <a:moveTo>
                    <a:pt x="0" y="0"/>
                  </a:moveTo>
                  <a:lnTo>
                    <a:pt x="20726400" y="0"/>
                  </a:lnTo>
                  <a:lnTo>
                    <a:pt x="20726400" y="1414272"/>
                  </a:lnTo>
                  <a:lnTo>
                    <a:pt x="0" y="1414272"/>
                  </a:lnTo>
                  <a:close/>
                </a:path>
              </a:pathLst>
            </a:custGeom>
            <a:blipFill>
              <a:blip r:embed="rId4">
                <a:alphaModFix amt="0"/>
              </a:blip>
              <a:stretch>
                <a:fillRect t="-235556" b="-235556"/>
              </a:stretch>
            </a:blipFill>
          </p:spPr>
          <p:txBody>
            <a:bodyPr/>
            <a:lstStyle/>
            <a:p>
              <a:endParaRPr lang="de-DE" sz="2667"/>
            </a:p>
          </p:txBody>
        </p:sp>
        <p:sp>
          <p:nvSpPr>
            <p:cNvPr id="33" name="TextBox 33"/>
            <p:cNvSpPr txBox="1"/>
            <p:nvPr/>
          </p:nvSpPr>
          <p:spPr>
            <a:xfrm>
              <a:off x="0" y="9525"/>
              <a:ext cx="20726400" cy="1404747"/>
            </a:xfrm>
            <a:prstGeom prst="rect">
              <a:avLst/>
            </a:prstGeom>
          </p:spPr>
          <p:txBody>
            <a:bodyPr lIns="0" tIns="0" rIns="0" bIns="0" rtlCol="0" anchor="ctr"/>
            <a:lstStyle/>
            <a:p>
              <a:pPr>
                <a:lnSpc>
                  <a:spcPts val="7040"/>
                </a:lnSpc>
              </a:pPr>
              <a:r>
                <a:rPr lang="en-US" sz="5867">
                  <a:latin typeface="Proxima Nova Bold"/>
                  <a:ea typeface="Proxima Nova Bold"/>
                  <a:cs typeface="Proxima Nova Bold"/>
                  <a:sym typeface="Proxima Nova Bold"/>
                </a:rPr>
                <a:t> We must strengthen Europe’s energy market</a:t>
              </a:r>
            </a:p>
          </p:txBody>
        </p:sp>
      </p:grpSp>
      <p:sp>
        <p:nvSpPr>
          <p:cNvPr id="34" name="Freeform 34"/>
          <p:cNvSpPr/>
          <p:nvPr/>
        </p:nvSpPr>
        <p:spPr>
          <a:xfrm>
            <a:off x="20946167" y="143130"/>
            <a:ext cx="2833389" cy="1492759"/>
          </a:xfrm>
          <a:custGeom>
            <a:avLst/>
            <a:gdLst/>
            <a:ahLst/>
            <a:cxnLst/>
            <a:rect l="l" t="t" r="r" b="b"/>
            <a:pathLst>
              <a:path w="2125042" h="1119569">
                <a:moveTo>
                  <a:pt x="0" y="0"/>
                </a:moveTo>
                <a:lnTo>
                  <a:pt x="2125041" y="0"/>
                </a:lnTo>
                <a:lnTo>
                  <a:pt x="2125041" y="1119568"/>
                </a:lnTo>
                <a:lnTo>
                  <a:pt x="0" y="1119568"/>
                </a:lnTo>
                <a:lnTo>
                  <a:pt x="0" y="0"/>
                </a:lnTo>
                <a:close/>
              </a:path>
            </a:pathLst>
          </a:custGeom>
          <a:blipFill>
            <a:blip r:embed="rId5"/>
            <a:stretch>
              <a:fillRect/>
            </a:stretch>
          </a:blipFill>
        </p:spPr>
        <p:txBody>
          <a:bodyPr/>
          <a:lstStyle/>
          <a:p>
            <a:endParaRPr lang="de-DE" sz="2667"/>
          </a:p>
        </p:txBody>
      </p:sp>
      <p:grpSp>
        <p:nvGrpSpPr>
          <p:cNvPr id="35" name="Group 35"/>
          <p:cNvGrpSpPr/>
          <p:nvPr/>
        </p:nvGrpSpPr>
        <p:grpSpPr>
          <a:xfrm rot="5400000">
            <a:off x="576681" y="6099962"/>
            <a:ext cx="4979723" cy="4182364"/>
            <a:chOff x="0" y="0"/>
            <a:chExt cx="4979722" cy="4182364"/>
          </a:xfrm>
        </p:grpSpPr>
        <p:sp>
          <p:nvSpPr>
            <p:cNvPr id="36" name="Freeform 36"/>
            <p:cNvSpPr/>
            <p:nvPr/>
          </p:nvSpPr>
          <p:spPr>
            <a:xfrm>
              <a:off x="0" y="0"/>
              <a:ext cx="4979722" cy="4182364"/>
            </a:xfrm>
            <a:custGeom>
              <a:avLst/>
              <a:gdLst/>
              <a:ahLst/>
              <a:cxnLst/>
              <a:rect l="l" t="t" r="r" b="b"/>
              <a:pathLst>
                <a:path w="4979722" h="4182364">
                  <a:moveTo>
                    <a:pt x="0" y="0"/>
                  </a:moveTo>
                  <a:lnTo>
                    <a:pt x="4979722" y="0"/>
                  </a:lnTo>
                  <a:lnTo>
                    <a:pt x="4979722" y="4182364"/>
                  </a:lnTo>
                  <a:lnTo>
                    <a:pt x="0" y="4182364"/>
                  </a:lnTo>
                  <a:close/>
                </a:path>
              </a:pathLst>
            </a:custGeom>
            <a:solidFill>
              <a:srgbClr val="FFFFFF"/>
            </a:solidFill>
          </p:spPr>
          <p:txBody>
            <a:bodyPr/>
            <a:lstStyle/>
            <a:p>
              <a:endParaRPr lang="de-DE" sz="2667"/>
            </a:p>
          </p:txBody>
        </p:sp>
      </p:grpSp>
      <p:grpSp>
        <p:nvGrpSpPr>
          <p:cNvPr id="37" name="Group 37"/>
          <p:cNvGrpSpPr/>
          <p:nvPr/>
        </p:nvGrpSpPr>
        <p:grpSpPr>
          <a:xfrm rot="5400000">
            <a:off x="5111089" y="6099962"/>
            <a:ext cx="4979723" cy="4182364"/>
            <a:chOff x="0" y="0"/>
            <a:chExt cx="4979722" cy="4182364"/>
          </a:xfrm>
        </p:grpSpPr>
        <p:sp>
          <p:nvSpPr>
            <p:cNvPr id="38" name="Freeform 38"/>
            <p:cNvSpPr/>
            <p:nvPr/>
          </p:nvSpPr>
          <p:spPr>
            <a:xfrm>
              <a:off x="0" y="0"/>
              <a:ext cx="4979722" cy="4182364"/>
            </a:xfrm>
            <a:custGeom>
              <a:avLst/>
              <a:gdLst/>
              <a:ahLst/>
              <a:cxnLst/>
              <a:rect l="l" t="t" r="r" b="b"/>
              <a:pathLst>
                <a:path w="4979722" h="4182364">
                  <a:moveTo>
                    <a:pt x="0" y="0"/>
                  </a:moveTo>
                  <a:lnTo>
                    <a:pt x="4979722" y="0"/>
                  </a:lnTo>
                  <a:lnTo>
                    <a:pt x="4979722" y="4182364"/>
                  </a:lnTo>
                  <a:lnTo>
                    <a:pt x="0" y="4182364"/>
                  </a:lnTo>
                  <a:close/>
                </a:path>
              </a:pathLst>
            </a:custGeom>
            <a:solidFill>
              <a:srgbClr val="FFFFFF"/>
            </a:solidFill>
          </p:spPr>
          <p:txBody>
            <a:bodyPr/>
            <a:lstStyle/>
            <a:p>
              <a:endParaRPr lang="de-DE" sz="2667"/>
            </a:p>
          </p:txBody>
        </p:sp>
      </p:grpSp>
      <p:grpSp>
        <p:nvGrpSpPr>
          <p:cNvPr id="39" name="Group 39"/>
          <p:cNvGrpSpPr/>
          <p:nvPr/>
        </p:nvGrpSpPr>
        <p:grpSpPr>
          <a:xfrm rot="5400000">
            <a:off x="9645497" y="6099962"/>
            <a:ext cx="4979723" cy="4182364"/>
            <a:chOff x="0" y="0"/>
            <a:chExt cx="4979722" cy="4182364"/>
          </a:xfrm>
        </p:grpSpPr>
        <p:sp>
          <p:nvSpPr>
            <p:cNvPr id="40" name="Freeform 40"/>
            <p:cNvSpPr/>
            <p:nvPr/>
          </p:nvSpPr>
          <p:spPr>
            <a:xfrm>
              <a:off x="0" y="0"/>
              <a:ext cx="4979722" cy="4182364"/>
            </a:xfrm>
            <a:custGeom>
              <a:avLst/>
              <a:gdLst/>
              <a:ahLst/>
              <a:cxnLst/>
              <a:rect l="l" t="t" r="r" b="b"/>
              <a:pathLst>
                <a:path w="4979722" h="4182364">
                  <a:moveTo>
                    <a:pt x="0" y="0"/>
                  </a:moveTo>
                  <a:lnTo>
                    <a:pt x="4979722" y="0"/>
                  </a:lnTo>
                  <a:lnTo>
                    <a:pt x="4979722" y="4182364"/>
                  </a:lnTo>
                  <a:lnTo>
                    <a:pt x="0" y="4182364"/>
                  </a:lnTo>
                  <a:close/>
                </a:path>
              </a:pathLst>
            </a:custGeom>
            <a:solidFill>
              <a:srgbClr val="FFFFFF"/>
            </a:solidFill>
          </p:spPr>
          <p:txBody>
            <a:bodyPr/>
            <a:lstStyle/>
            <a:p>
              <a:endParaRPr lang="de-DE" sz="2667"/>
            </a:p>
          </p:txBody>
        </p:sp>
      </p:grpSp>
      <p:grpSp>
        <p:nvGrpSpPr>
          <p:cNvPr id="41" name="Group 41"/>
          <p:cNvGrpSpPr/>
          <p:nvPr/>
        </p:nvGrpSpPr>
        <p:grpSpPr>
          <a:xfrm rot="5400000">
            <a:off x="14188541" y="6108598"/>
            <a:ext cx="4979723" cy="4165092"/>
            <a:chOff x="0" y="0"/>
            <a:chExt cx="4979722" cy="4165092"/>
          </a:xfrm>
        </p:grpSpPr>
        <p:sp>
          <p:nvSpPr>
            <p:cNvPr id="42" name="Freeform 42"/>
            <p:cNvSpPr/>
            <p:nvPr/>
          </p:nvSpPr>
          <p:spPr>
            <a:xfrm>
              <a:off x="0" y="0"/>
              <a:ext cx="4979722" cy="4165092"/>
            </a:xfrm>
            <a:custGeom>
              <a:avLst/>
              <a:gdLst/>
              <a:ahLst/>
              <a:cxnLst/>
              <a:rect l="l" t="t" r="r" b="b"/>
              <a:pathLst>
                <a:path w="4979722" h="4165092">
                  <a:moveTo>
                    <a:pt x="0" y="0"/>
                  </a:moveTo>
                  <a:lnTo>
                    <a:pt x="4979722" y="0"/>
                  </a:lnTo>
                  <a:lnTo>
                    <a:pt x="4979722" y="4165092"/>
                  </a:lnTo>
                  <a:lnTo>
                    <a:pt x="0" y="4165092"/>
                  </a:lnTo>
                  <a:close/>
                </a:path>
              </a:pathLst>
            </a:custGeom>
            <a:solidFill>
              <a:srgbClr val="FFFFFF"/>
            </a:solidFill>
          </p:spPr>
          <p:txBody>
            <a:bodyPr/>
            <a:lstStyle/>
            <a:p>
              <a:endParaRPr lang="de-DE" sz="2667"/>
            </a:p>
          </p:txBody>
        </p:sp>
      </p:grpSp>
      <p:grpSp>
        <p:nvGrpSpPr>
          <p:cNvPr id="43" name="Group 43"/>
          <p:cNvGrpSpPr/>
          <p:nvPr/>
        </p:nvGrpSpPr>
        <p:grpSpPr>
          <a:xfrm rot="5400000">
            <a:off x="18714313" y="6099962"/>
            <a:ext cx="4979723" cy="4182364"/>
            <a:chOff x="0" y="0"/>
            <a:chExt cx="4979722" cy="4182364"/>
          </a:xfrm>
        </p:grpSpPr>
        <p:sp>
          <p:nvSpPr>
            <p:cNvPr id="44" name="Freeform 44"/>
            <p:cNvSpPr/>
            <p:nvPr/>
          </p:nvSpPr>
          <p:spPr>
            <a:xfrm>
              <a:off x="0" y="0"/>
              <a:ext cx="4979722" cy="4182364"/>
            </a:xfrm>
            <a:custGeom>
              <a:avLst/>
              <a:gdLst/>
              <a:ahLst/>
              <a:cxnLst/>
              <a:rect l="l" t="t" r="r" b="b"/>
              <a:pathLst>
                <a:path w="4979722" h="4182364">
                  <a:moveTo>
                    <a:pt x="0" y="0"/>
                  </a:moveTo>
                  <a:lnTo>
                    <a:pt x="4979722" y="0"/>
                  </a:lnTo>
                  <a:lnTo>
                    <a:pt x="4979722" y="4182364"/>
                  </a:lnTo>
                  <a:lnTo>
                    <a:pt x="0" y="4182364"/>
                  </a:lnTo>
                  <a:close/>
                </a:path>
              </a:pathLst>
            </a:custGeom>
            <a:solidFill>
              <a:srgbClr val="FFFFFF"/>
            </a:solidFill>
          </p:spPr>
          <p:txBody>
            <a:bodyPr/>
            <a:lstStyle/>
            <a:p>
              <a:endParaRPr lang="de-DE" sz="2667"/>
            </a:p>
          </p:txBody>
        </p:sp>
      </p:grpSp>
      <p:grpSp>
        <p:nvGrpSpPr>
          <p:cNvPr id="45" name="Group 45"/>
          <p:cNvGrpSpPr/>
          <p:nvPr/>
        </p:nvGrpSpPr>
        <p:grpSpPr>
          <a:xfrm>
            <a:off x="876300" y="5769899"/>
            <a:ext cx="4420909" cy="4423887"/>
            <a:chOff x="144780" y="44741"/>
            <a:chExt cx="4420909" cy="4423886"/>
          </a:xfrm>
        </p:grpSpPr>
        <p:sp>
          <p:nvSpPr>
            <p:cNvPr id="46" name="Freeform 46"/>
            <p:cNvSpPr/>
            <p:nvPr/>
          </p:nvSpPr>
          <p:spPr>
            <a:xfrm>
              <a:off x="274105" y="44741"/>
              <a:ext cx="4291584" cy="3757939"/>
            </a:xfrm>
            <a:custGeom>
              <a:avLst/>
              <a:gdLst/>
              <a:ahLst/>
              <a:cxnLst/>
              <a:rect l="l" t="t" r="r" b="b"/>
              <a:pathLst>
                <a:path w="4291584" h="3757940">
                  <a:moveTo>
                    <a:pt x="0" y="0"/>
                  </a:moveTo>
                  <a:lnTo>
                    <a:pt x="4291584" y="0"/>
                  </a:lnTo>
                  <a:lnTo>
                    <a:pt x="4291584" y="3757940"/>
                  </a:lnTo>
                  <a:lnTo>
                    <a:pt x="0" y="3757940"/>
                  </a:lnTo>
                  <a:close/>
                </a:path>
              </a:pathLst>
            </a:custGeom>
            <a:blipFill>
              <a:blip r:embed="rId4">
                <a:alphaModFix amt="0"/>
              </a:blip>
              <a:stretch>
                <a:fillRect l="-12865" r="-3774" b="48090"/>
              </a:stretch>
            </a:blipFill>
          </p:spPr>
          <p:txBody>
            <a:bodyPr/>
            <a:lstStyle/>
            <a:p>
              <a:endParaRPr lang="de-DE" sz="2667">
                <a:solidFill>
                  <a:srgbClr val="002060"/>
                </a:solidFill>
              </a:endParaRPr>
            </a:p>
          </p:txBody>
        </p:sp>
        <p:sp>
          <p:nvSpPr>
            <p:cNvPr id="47" name="TextBox 47"/>
            <p:cNvSpPr txBox="1"/>
            <p:nvPr/>
          </p:nvSpPr>
          <p:spPr>
            <a:xfrm>
              <a:off x="144780" y="710689"/>
              <a:ext cx="4231150" cy="3757938"/>
            </a:xfrm>
            <a:prstGeom prst="rect">
              <a:avLst/>
            </a:prstGeom>
          </p:spPr>
          <p:txBody>
            <a:bodyPr lIns="0" tIns="0" rIns="0" bIns="0" rtlCol="0" anchor="ctr"/>
            <a:lstStyle/>
            <a:p>
              <a:pPr marL="719682" lvl="1" indent="-359842">
                <a:lnSpc>
                  <a:spcPts val="4000"/>
                </a:lnSpc>
                <a:spcAft>
                  <a:spcPts val="1800"/>
                </a:spcAft>
                <a:buFont typeface="Arial"/>
                <a:buChar char="•"/>
              </a:pPr>
              <a:r>
                <a:rPr lang="en-US" sz="2800">
                  <a:solidFill>
                    <a:srgbClr val="002060"/>
                  </a:solidFill>
                </a:rPr>
                <a:t>Grids and pipelines are not used efficiently </a:t>
              </a:r>
            </a:p>
            <a:p>
              <a:pPr marL="719682" lvl="1" indent="-359842">
                <a:lnSpc>
                  <a:spcPts val="4000"/>
                </a:lnSpc>
                <a:spcAft>
                  <a:spcPts val="1800"/>
                </a:spcAft>
                <a:buFont typeface="Arial"/>
                <a:buChar char="•"/>
              </a:pPr>
              <a:r>
                <a:rPr lang="en-US" sz="2800">
                  <a:solidFill>
                    <a:srgbClr val="002060"/>
                  </a:solidFill>
                </a:rPr>
                <a:t>Cross-border bottlenecks limit cheaper flows </a:t>
              </a:r>
            </a:p>
            <a:p>
              <a:pPr>
                <a:lnSpc>
                  <a:spcPts val="4000"/>
                </a:lnSpc>
                <a:spcAft>
                  <a:spcPts val="1800"/>
                </a:spcAft>
              </a:pPr>
              <a:endParaRPr lang="en-US" sz="2800">
                <a:solidFill>
                  <a:srgbClr val="002060"/>
                </a:solidFill>
              </a:endParaRPr>
            </a:p>
          </p:txBody>
        </p:sp>
      </p:grpSp>
      <p:grpSp>
        <p:nvGrpSpPr>
          <p:cNvPr id="48" name="Group 48"/>
          <p:cNvGrpSpPr/>
          <p:nvPr/>
        </p:nvGrpSpPr>
        <p:grpSpPr>
          <a:xfrm>
            <a:off x="5899405" y="3774437"/>
            <a:ext cx="3461004" cy="1950720"/>
            <a:chOff x="0" y="0"/>
            <a:chExt cx="3461004" cy="1950720"/>
          </a:xfrm>
        </p:grpSpPr>
        <p:sp>
          <p:nvSpPr>
            <p:cNvPr id="49" name="Freeform 49"/>
            <p:cNvSpPr/>
            <p:nvPr/>
          </p:nvSpPr>
          <p:spPr>
            <a:xfrm>
              <a:off x="0" y="0"/>
              <a:ext cx="3461004" cy="1950720"/>
            </a:xfrm>
            <a:custGeom>
              <a:avLst/>
              <a:gdLst/>
              <a:ahLst/>
              <a:cxnLst/>
              <a:rect l="l" t="t" r="r" b="b"/>
              <a:pathLst>
                <a:path w="3461004" h="1950720">
                  <a:moveTo>
                    <a:pt x="0" y="0"/>
                  </a:moveTo>
                  <a:lnTo>
                    <a:pt x="3461004" y="0"/>
                  </a:lnTo>
                  <a:lnTo>
                    <a:pt x="3461004" y="1950720"/>
                  </a:lnTo>
                  <a:lnTo>
                    <a:pt x="0" y="1950720"/>
                  </a:lnTo>
                  <a:close/>
                </a:path>
              </a:pathLst>
            </a:custGeom>
            <a:blipFill>
              <a:blip r:embed="rId4">
                <a:alphaModFix amt="0"/>
              </a:blip>
              <a:stretch>
                <a:fillRect l="-15952" r="-28678"/>
              </a:stretch>
            </a:blipFill>
          </p:spPr>
          <p:txBody>
            <a:bodyPr/>
            <a:lstStyle/>
            <a:p>
              <a:endParaRPr lang="de-DE" sz="2667"/>
            </a:p>
          </p:txBody>
        </p:sp>
        <p:sp>
          <p:nvSpPr>
            <p:cNvPr id="50" name="TextBox 50"/>
            <p:cNvSpPr txBox="1"/>
            <p:nvPr/>
          </p:nvSpPr>
          <p:spPr>
            <a:xfrm>
              <a:off x="0" y="0"/>
              <a:ext cx="3461004" cy="1950720"/>
            </a:xfrm>
            <a:prstGeom prst="rect">
              <a:avLst/>
            </a:prstGeom>
          </p:spPr>
          <p:txBody>
            <a:bodyPr lIns="0" tIns="0" rIns="0" bIns="0" rtlCol="0" anchor="ctr"/>
            <a:lstStyle/>
            <a:p>
              <a:pPr>
                <a:lnSpc>
                  <a:spcPts val="4960"/>
                </a:lnSpc>
              </a:pPr>
              <a:r>
                <a:rPr lang="en-US" sz="3600">
                  <a:latin typeface="Proxima Nova Bold"/>
                  <a:ea typeface="Proxima Nova Bold"/>
                  <a:cs typeface="Proxima Nova Bold"/>
                  <a:sym typeface="Proxima Nova Bold"/>
                </a:rPr>
                <a:t>2. Make the rules simpler</a:t>
              </a:r>
            </a:p>
          </p:txBody>
        </p:sp>
      </p:grpSp>
      <p:grpSp>
        <p:nvGrpSpPr>
          <p:cNvPr id="51" name="Group 51"/>
          <p:cNvGrpSpPr/>
          <p:nvPr/>
        </p:nvGrpSpPr>
        <p:grpSpPr>
          <a:xfrm>
            <a:off x="5370284" y="5845115"/>
            <a:ext cx="4333024" cy="4389111"/>
            <a:chOff x="-41440" y="0"/>
            <a:chExt cx="4333024" cy="4389110"/>
          </a:xfrm>
        </p:grpSpPr>
        <p:sp>
          <p:nvSpPr>
            <p:cNvPr id="52" name="Freeform 52"/>
            <p:cNvSpPr/>
            <p:nvPr/>
          </p:nvSpPr>
          <p:spPr>
            <a:xfrm>
              <a:off x="0" y="0"/>
              <a:ext cx="4291584" cy="3249940"/>
            </a:xfrm>
            <a:custGeom>
              <a:avLst/>
              <a:gdLst/>
              <a:ahLst/>
              <a:cxnLst/>
              <a:rect l="l" t="t" r="r" b="b"/>
              <a:pathLst>
                <a:path w="4291584" h="3249940">
                  <a:moveTo>
                    <a:pt x="0" y="0"/>
                  </a:moveTo>
                  <a:lnTo>
                    <a:pt x="4291584" y="0"/>
                  </a:lnTo>
                  <a:lnTo>
                    <a:pt x="4291584" y="3249940"/>
                  </a:lnTo>
                  <a:lnTo>
                    <a:pt x="0" y="3249940"/>
                  </a:lnTo>
                  <a:close/>
                </a:path>
              </a:pathLst>
            </a:custGeom>
            <a:blipFill>
              <a:blip r:embed="rId4">
                <a:alphaModFix amt="0"/>
              </a:blip>
              <a:stretch>
                <a:fillRect l="-12865" r="-3774" b="39976"/>
              </a:stretch>
            </a:blipFill>
          </p:spPr>
          <p:txBody>
            <a:bodyPr/>
            <a:lstStyle/>
            <a:p>
              <a:endParaRPr lang="de-DE" sz="2667">
                <a:solidFill>
                  <a:srgbClr val="002060"/>
                </a:solidFill>
              </a:endParaRPr>
            </a:p>
          </p:txBody>
        </p:sp>
        <p:sp>
          <p:nvSpPr>
            <p:cNvPr id="53" name="TextBox 53"/>
            <p:cNvSpPr txBox="1"/>
            <p:nvPr/>
          </p:nvSpPr>
          <p:spPr>
            <a:xfrm>
              <a:off x="-41440" y="550291"/>
              <a:ext cx="4291584" cy="3838819"/>
            </a:xfrm>
            <a:prstGeom prst="rect">
              <a:avLst/>
            </a:prstGeom>
          </p:spPr>
          <p:txBody>
            <a:bodyPr lIns="0" tIns="0" rIns="0" bIns="0" rtlCol="0" anchor="ctr"/>
            <a:lstStyle/>
            <a:p>
              <a:pPr marL="719682" lvl="1" indent="-359842">
                <a:lnSpc>
                  <a:spcPts val="4000"/>
                </a:lnSpc>
                <a:spcAft>
                  <a:spcPts val="1800"/>
                </a:spcAft>
                <a:buFont typeface="Arial"/>
                <a:buChar char="•"/>
              </a:pPr>
              <a:r>
                <a:rPr lang="en-US" sz="2800">
                  <a:solidFill>
                    <a:srgbClr val="002060"/>
                  </a:solidFill>
                </a:rPr>
                <a:t>Too many national differences </a:t>
              </a:r>
            </a:p>
            <a:p>
              <a:pPr marL="719682" lvl="1" indent="-359842">
                <a:lnSpc>
                  <a:spcPts val="4000"/>
                </a:lnSpc>
                <a:spcAft>
                  <a:spcPts val="1800"/>
                </a:spcAft>
                <a:buFont typeface="Arial"/>
                <a:buChar char="•"/>
              </a:pPr>
              <a:r>
                <a:rPr lang="en-US" sz="2800">
                  <a:solidFill>
                    <a:srgbClr val="002060"/>
                  </a:solidFill>
                </a:rPr>
                <a:t>Burdensome reporting and excessive licensing</a:t>
              </a:r>
              <a:endParaRPr lang="en-US" sz="2800" strike="sngStrike">
                <a:solidFill>
                  <a:srgbClr val="002060"/>
                </a:solidFill>
              </a:endParaRPr>
            </a:p>
            <a:p>
              <a:pPr marL="719682" lvl="1" indent="-359842">
                <a:lnSpc>
                  <a:spcPts val="4000"/>
                </a:lnSpc>
                <a:spcAft>
                  <a:spcPts val="1800"/>
                </a:spcAft>
                <a:buFont typeface="Arial"/>
                <a:buChar char="•"/>
              </a:pPr>
              <a:r>
                <a:rPr lang="en-US" sz="2800">
                  <a:solidFill>
                    <a:srgbClr val="002060"/>
                  </a:solidFill>
                </a:rPr>
                <a:t>Integration is simplification</a:t>
              </a:r>
            </a:p>
            <a:p>
              <a:pPr>
                <a:lnSpc>
                  <a:spcPts val="4000"/>
                </a:lnSpc>
                <a:spcAft>
                  <a:spcPts val="1800"/>
                </a:spcAft>
              </a:pPr>
              <a:endParaRPr lang="en-US" sz="2800">
                <a:solidFill>
                  <a:srgbClr val="002060"/>
                </a:solidFill>
              </a:endParaRPr>
            </a:p>
          </p:txBody>
        </p:sp>
      </p:grpSp>
      <p:grpSp>
        <p:nvGrpSpPr>
          <p:cNvPr id="54" name="Group 54"/>
          <p:cNvGrpSpPr/>
          <p:nvPr/>
        </p:nvGrpSpPr>
        <p:grpSpPr>
          <a:xfrm>
            <a:off x="10433812" y="3774437"/>
            <a:ext cx="3754120" cy="1950720"/>
            <a:chOff x="0" y="0"/>
            <a:chExt cx="3754120" cy="1950720"/>
          </a:xfrm>
        </p:grpSpPr>
        <p:sp>
          <p:nvSpPr>
            <p:cNvPr id="55" name="Freeform 55"/>
            <p:cNvSpPr/>
            <p:nvPr/>
          </p:nvSpPr>
          <p:spPr>
            <a:xfrm>
              <a:off x="0" y="0"/>
              <a:ext cx="3754120" cy="1950720"/>
            </a:xfrm>
            <a:custGeom>
              <a:avLst/>
              <a:gdLst/>
              <a:ahLst/>
              <a:cxnLst/>
              <a:rect l="l" t="t" r="r" b="b"/>
              <a:pathLst>
                <a:path w="3754120" h="1950720">
                  <a:moveTo>
                    <a:pt x="0" y="0"/>
                  </a:moveTo>
                  <a:lnTo>
                    <a:pt x="3754120" y="0"/>
                  </a:lnTo>
                  <a:lnTo>
                    <a:pt x="3754120" y="1950720"/>
                  </a:lnTo>
                  <a:lnTo>
                    <a:pt x="0" y="1950720"/>
                  </a:lnTo>
                  <a:close/>
                </a:path>
              </a:pathLst>
            </a:custGeom>
            <a:blipFill>
              <a:blip r:embed="rId4">
                <a:alphaModFix amt="0"/>
              </a:blip>
              <a:stretch>
                <a:fillRect l="-14707" r="-18631"/>
              </a:stretch>
            </a:blipFill>
          </p:spPr>
          <p:txBody>
            <a:bodyPr/>
            <a:lstStyle/>
            <a:p>
              <a:endParaRPr lang="de-DE" sz="2667"/>
            </a:p>
          </p:txBody>
        </p:sp>
        <p:sp>
          <p:nvSpPr>
            <p:cNvPr id="56" name="TextBox 56"/>
            <p:cNvSpPr txBox="1"/>
            <p:nvPr/>
          </p:nvSpPr>
          <p:spPr>
            <a:xfrm>
              <a:off x="0" y="0"/>
              <a:ext cx="3754120" cy="1950720"/>
            </a:xfrm>
            <a:prstGeom prst="rect">
              <a:avLst/>
            </a:prstGeom>
          </p:spPr>
          <p:txBody>
            <a:bodyPr lIns="0" tIns="0" rIns="0" bIns="0" rtlCol="0" anchor="ctr"/>
            <a:lstStyle/>
            <a:p>
              <a:pPr>
                <a:lnSpc>
                  <a:spcPts val="4960"/>
                </a:lnSpc>
              </a:pPr>
              <a:r>
                <a:rPr lang="en-US" sz="4133">
                  <a:latin typeface="Proxima Nova Bold"/>
                  <a:ea typeface="Proxima Nova Bold"/>
                  <a:cs typeface="Proxima Nova Bold"/>
                  <a:sym typeface="Proxima Nova Bold"/>
                </a:rPr>
                <a:t>3. </a:t>
              </a:r>
              <a:r>
                <a:rPr lang="en-US" sz="3600">
                  <a:latin typeface="Proxima Nova Bold"/>
                  <a:ea typeface="Proxima Nova Bold"/>
                  <a:cs typeface="Proxima Nova Bold"/>
                  <a:sym typeface="Proxima Nova Bold"/>
                </a:rPr>
                <a:t>Be competitive globally</a:t>
              </a:r>
            </a:p>
          </p:txBody>
        </p:sp>
      </p:grpSp>
      <p:grpSp>
        <p:nvGrpSpPr>
          <p:cNvPr id="57" name="Group 57"/>
          <p:cNvGrpSpPr/>
          <p:nvPr/>
        </p:nvGrpSpPr>
        <p:grpSpPr>
          <a:xfrm>
            <a:off x="9946132" y="5891740"/>
            <a:ext cx="4291584" cy="4017079"/>
            <a:chOff x="0" y="0"/>
            <a:chExt cx="4291584" cy="4017078"/>
          </a:xfrm>
        </p:grpSpPr>
        <p:sp>
          <p:nvSpPr>
            <p:cNvPr id="58" name="Freeform 58"/>
            <p:cNvSpPr/>
            <p:nvPr/>
          </p:nvSpPr>
          <p:spPr>
            <a:xfrm>
              <a:off x="0" y="0"/>
              <a:ext cx="4291584" cy="3757940"/>
            </a:xfrm>
            <a:custGeom>
              <a:avLst/>
              <a:gdLst/>
              <a:ahLst/>
              <a:cxnLst/>
              <a:rect l="l" t="t" r="r" b="b"/>
              <a:pathLst>
                <a:path w="4291584" h="3757940">
                  <a:moveTo>
                    <a:pt x="0" y="0"/>
                  </a:moveTo>
                  <a:lnTo>
                    <a:pt x="4291584" y="0"/>
                  </a:lnTo>
                  <a:lnTo>
                    <a:pt x="4291584" y="3757940"/>
                  </a:lnTo>
                  <a:lnTo>
                    <a:pt x="0" y="3757940"/>
                  </a:lnTo>
                  <a:close/>
                </a:path>
              </a:pathLst>
            </a:custGeom>
            <a:blipFill>
              <a:blip r:embed="rId4">
                <a:alphaModFix amt="0"/>
              </a:blip>
              <a:stretch>
                <a:fillRect l="-12865" r="-3774" b="48090"/>
              </a:stretch>
            </a:blipFill>
          </p:spPr>
          <p:txBody>
            <a:bodyPr/>
            <a:lstStyle/>
            <a:p>
              <a:endParaRPr lang="de-DE" sz="2667">
                <a:solidFill>
                  <a:srgbClr val="002060"/>
                </a:solidFill>
              </a:endParaRPr>
            </a:p>
          </p:txBody>
        </p:sp>
        <p:sp>
          <p:nvSpPr>
            <p:cNvPr id="59" name="TextBox 59"/>
            <p:cNvSpPr txBox="1"/>
            <p:nvPr/>
          </p:nvSpPr>
          <p:spPr>
            <a:xfrm>
              <a:off x="0" y="259139"/>
              <a:ext cx="4291584" cy="3757939"/>
            </a:xfrm>
            <a:prstGeom prst="rect">
              <a:avLst/>
            </a:prstGeom>
          </p:spPr>
          <p:txBody>
            <a:bodyPr lIns="0" tIns="0" rIns="0" bIns="0" rtlCol="0" anchor="ctr"/>
            <a:lstStyle/>
            <a:p>
              <a:pPr marL="719682" lvl="1" indent="-359842">
                <a:lnSpc>
                  <a:spcPts val="4000"/>
                </a:lnSpc>
                <a:spcAft>
                  <a:spcPts val="1800"/>
                </a:spcAft>
                <a:buFont typeface="Arial"/>
                <a:buChar char="•"/>
              </a:pPr>
              <a:r>
                <a:rPr lang="en-US" sz="2800">
                  <a:solidFill>
                    <a:srgbClr val="002060"/>
                  </a:solidFill>
                </a:rPr>
                <a:t>We’re not as attractive as we could be</a:t>
              </a:r>
            </a:p>
            <a:p>
              <a:pPr marL="719682" lvl="1" indent="-359842">
                <a:lnSpc>
                  <a:spcPts val="4000"/>
                </a:lnSpc>
                <a:spcAft>
                  <a:spcPts val="1800"/>
                </a:spcAft>
                <a:buFont typeface="Arial"/>
                <a:buChar char="•"/>
              </a:pPr>
              <a:r>
                <a:rPr lang="en-US" sz="2800">
                  <a:solidFill>
                    <a:srgbClr val="002060"/>
                  </a:solidFill>
                </a:rPr>
                <a:t>We have to make cargoes want to come to the EU</a:t>
              </a:r>
            </a:p>
            <a:p>
              <a:pPr>
                <a:lnSpc>
                  <a:spcPts val="4000"/>
                </a:lnSpc>
                <a:spcAft>
                  <a:spcPts val="1800"/>
                </a:spcAft>
              </a:pPr>
              <a:endParaRPr lang="en-US" sz="2800">
                <a:solidFill>
                  <a:srgbClr val="002060"/>
                </a:solidFill>
              </a:endParaRPr>
            </a:p>
          </p:txBody>
        </p:sp>
      </p:grpSp>
      <p:grpSp>
        <p:nvGrpSpPr>
          <p:cNvPr id="60" name="Group 60"/>
          <p:cNvGrpSpPr/>
          <p:nvPr/>
        </p:nvGrpSpPr>
        <p:grpSpPr>
          <a:xfrm>
            <a:off x="14969236" y="3774437"/>
            <a:ext cx="3754120" cy="1950720"/>
            <a:chOff x="0" y="0"/>
            <a:chExt cx="3754120" cy="1950720"/>
          </a:xfrm>
        </p:grpSpPr>
        <p:sp>
          <p:nvSpPr>
            <p:cNvPr id="61" name="Freeform 61"/>
            <p:cNvSpPr/>
            <p:nvPr/>
          </p:nvSpPr>
          <p:spPr>
            <a:xfrm>
              <a:off x="0" y="0"/>
              <a:ext cx="3754120" cy="1950720"/>
            </a:xfrm>
            <a:custGeom>
              <a:avLst/>
              <a:gdLst/>
              <a:ahLst/>
              <a:cxnLst/>
              <a:rect l="l" t="t" r="r" b="b"/>
              <a:pathLst>
                <a:path w="3754120" h="1950720">
                  <a:moveTo>
                    <a:pt x="0" y="0"/>
                  </a:moveTo>
                  <a:lnTo>
                    <a:pt x="3754120" y="0"/>
                  </a:lnTo>
                  <a:lnTo>
                    <a:pt x="3754120" y="1950720"/>
                  </a:lnTo>
                  <a:lnTo>
                    <a:pt x="0" y="1950720"/>
                  </a:lnTo>
                  <a:close/>
                </a:path>
              </a:pathLst>
            </a:custGeom>
            <a:blipFill>
              <a:blip r:embed="rId4">
                <a:alphaModFix amt="0"/>
              </a:blip>
              <a:stretch>
                <a:fillRect l="-14707" r="-18631"/>
              </a:stretch>
            </a:blipFill>
          </p:spPr>
          <p:txBody>
            <a:bodyPr/>
            <a:lstStyle/>
            <a:p>
              <a:endParaRPr lang="de-DE" sz="2667"/>
            </a:p>
          </p:txBody>
        </p:sp>
        <p:sp>
          <p:nvSpPr>
            <p:cNvPr id="62" name="TextBox 62"/>
            <p:cNvSpPr txBox="1"/>
            <p:nvPr/>
          </p:nvSpPr>
          <p:spPr>
            <a:xfrm>
              <a:off x="0" y="66675"/>
              <a:ext cx="3754120" cy="1884045"/>
            </a:xfrm>
            <a:prstGeom prst="rect">
              <a:avLst/>
            </a:prstGeom>
          </p:spPr>
          <p:txBody>
            <a:bodyPr lIns="0" tIns="0" rIns="0" bIns="0" rtlCol="0" anchor="ctr"/>
            <a:lstStyle/>
            <a:p>
              <a:pPr>
                <a:lnSpc>
                  <a:spcPts val="4009"/>
                </a:lnSpc>
              </a:pPr>
              <a:r>
                <a:rPr lang="en-US" sz="4133">
                  <a:latin typeface="Proxima Nova Bold"/>
                  <a:ea typeface="Proxima Nova Bold"/>
                  <a:cs typeface="Proxima Nova Bold"/>
                  <a:sym typeface="Proxima Nova Bold"/>
                </a:rPr>
                <a:t>4. </a:t>
              </a:r>
              <a:r>
                <a:rPr lang="en-US" sz="3600">
                  <a:latin typeface="Proxima Nova Bold"/>
                  <a:ea typeface="Proxima Nova Bold"/>
                  <a:cs typeface="Proxima Nova Bold"/>
                  <a:sym typeface="Proxima Nova Bold"/>
                </a:rPr>
                <a:t>Attract investment</a:t>
              </a:r>
            </a:p>
          </p:txBody>
        </p:sp>
      </p:grpSp>
      <p:grpSp>
        <p:nvGrpSpPr>
          <p:cNvPr id="63" name="Group 63"/>
          <p:cNvGrpSpPr/>
          <p:nvPr/>
        </p:nvGrpSpPr>
        <p:grpSpPr>
          <a:xfrm>
            <a:off x="14508181" y="6170244"/>
            <a:ext cx="4069297" cy="4635525"/>
            <a:chOff x="1995" y="291239"/>
            <a:chExt cx="4069296" cy="4635523"/>
          </a:xfrm>
        </p:grpSpPr>
        <p:sp>
          <p:nvSpPr>
            <p:cNvPr id="64" name="Freeform 64"/>
            <p:cNvSpPr/>
            <p:nvPr/>
          </p:nvSpPr>
          <p:spPr>
            <a:xfrm>
              <a:off x="24629" y="660822"/>
              <a:ext cx="4046662" cy="4265940"/>
            </a:xfrm>
            <a:custGeom>
              <a:avLst/>
              <a:gdLst/>
              <a:ahLst/>
              <a:cxnLst/>
              <a:rect l="l" t="t" r="r" b="b"/>
              <a:pathLst>
                <a:path w="4046662" h="4265940">
                  <a:moveTo>
                    <a:pt x="0" y="0"/>
                  </a:moveTo>
                  <a:lnTo>
                    <a:pt x="4046662" y="0"/>
                  </a:lnTo>
                  <a:lnTo>
                    <a:pt x="4046662" y="4265940"/>
                  </a:lnTo>
                  <a:lnTo>
                    <a:pt x="0" y="4265940"/>
                  </a:lnTo>
                  <a:close/>
                </a:path>
              </a:pathLst>
            </a:custGeom>
            <a:blipFill>
              <a:blip r:embed="rId4">
                <a:alphaModFix amt="0"/>
              </a:blip>
              <a:stretch>
                <a:fillRect l="-13643" r="-10055" b="54272"/>
              </a:stretch>
            </a:blipFill>
          </p:spPr>
          <p:txBody>
            <a:bodyPr/>
            <a:lstStyle/>
            <a:p>
              <a:endParaRPr lang="de-DE" sz="2667">
                <a:solidFill>
                  <a:srgbClr val="002060"/>
                </a:solidFill>
              </a:endParaRPr>
            </a:p>
          </p:txBody>
        </p:sp>
        <p:sp>
          <p:nvSpPr>
            <p:cNvPr id="65" name="TextBox 65"/>
            <p:cNvSpPr txBox="1"/>
            <p:nvPr/>
          </p:nvSpPr>
          <p:spPr>
            <a:xfrm>
              <a:off x="1995" y="291239"/>
              <a:ext cx="4046663" cy="4265942"/>
            </a:xfrm>
            <a:prstGeom prst="rect">
              <a:avLst/>
            </a:prstGeom>
          </p:spPr>
          <p:txBody>
            <a:bodyPr lIns="0" tIns="0" rIns="0" bIns="0" rtlCol="0" anchor="ctr"/>
            <a:lstStyle/>
            <a:p>
              <a:pPr marL="719649" lvl="1" indent="-359824">
                <a:lnSpc>
                  <a:spcPts val="4000"/>
                </a:lnSpc>
                <a:spcAft>
                  <a:spcPts val="1800"/>
                </a:spcAft>
                <a:buFont typeface="Arial"/>
                <a:buChar char="•"/>
              </a:pPr>
              <a:r>
                <a:rPr lang="en-US" sz="2800">
                  <a:solidFill>
                    <a:srgbClr val="002060"/>
                  </a:solidFill>
                </a:rPr>
                <a:t>There is a chance to attract funds</a:t>
              </a:r>
            </a:p>
            <a:p>
              <a:pPr marL="719649" lvl="1" indent="-359824">
                <a:lnSpc>
                  <a:spcPts val="4000"/>
                </a:lnSpc>
                <a:spcAft>
                  <a:spcPts val="1800"/>
                </a:spcAft>
                <a:buFont typeface="Arial"/>
                <a:buChar char="•"/>
              </a:pPr>
              <a:r>
                <a:rPr lang="en-US" sz="2800">
                  <a:solidFill>
                    <a:srgbClr val="002060"/>
                  </a:solidFill>
                </a:rPr>
                <a:t>And our net zero goals depend on it</a:t>
              </a:r>
            </a:p>
            <a:p>
              <a:pPr marL="719649" lvl="1" indent="-359824">
                <a:lnSpc>
                  <a:spcPts val="4000"/>
                </a:lnSpc>
                <a:spcAft>
                  <a:spcPts val="1800"/>
                </a:spcAft>
                <a:buFont typeface="Arial"/>
                <a:buChar char="•"/>
              </a:pPr>
              <a:r>
                <a:rPr lang="en-US" sz="2800">
                  <a:solidFill>
                    <a:srgbClr val="002060"/>
                  </a:solidFill>
                </a:rPr>
                <a:t>Act together </a:t>
              </a:r>
            </a:p>
            <a:p>
              <a:pPr marL="359825" lvl="1">
                <a:lnSpc>
                  <a:spcPts val="4000"/>
                </a:lnSpc>
                <a:spcAft>
                  <a:spcPts val="1800"/>
                </a:spcAft>
              </a:pPr>
              <a:endParaRPr lang="en-US" sz="2800">
                <a:solidFill>
                  <a:srgbClr val="002060"/>
                </a:solidFill>
              </a:endParaRPr>
            </a:p>
          </p:txBody>
        </p:sp>
      </p:grpSp>
      <p:grpSp>
        <p:nvGrpSpPr>
          <p:cNvPr id="66" name="Group 66"/>
          <p:cNvGrpSpPr/>
          <p:nvPr/>
        </p:nvGrpSpPr>
        <p:grpSpPr>
          <a:xfrm>
            <a:off x="19465855" y="3750561"/>
            <a:ext cx="3754120" cy="1950720"/>
            <a:chOff x="0" y="0"/>
            <a:chExt cx="3754120" cy="1950720"/>
          </a:xfrm>
        </p:grpSpPr>
        <p:sp>
          <p:nvSpPr>
            <p:cNvPr id="67" name="Freeform 67"/>
            <p:cNvSpPr/>
            <p:nvPr/>
          </p:nvSpPr>
          <p:spPr>
            <a:xfrm>
              <a:off x="0" y="0"/>
              <a:ext cx="3754120" cy="1950720"/>
            </a:xfrm>
            <a:custGeom>
              <a:avLst/>
              <a:gdLst/>
              <a:ahLst/>
              <a:cxnLst/>
              <a:rect l="l" t="t" r="r" b="b"/>
              <a:pathLst>
                <a:path w="3754120" h="1950720">
                  <a:moveTo>
                    <a:pt x="0" y="0"/>
                  </a:moveTo>
                  <a:lnTo>
                    <a:pt x="3754120" y="0"/>
                  </a:lnTo>
                  <a:lnTo>
                    <a:pt x="3754120" y="1950720"/>
                  </a:lnTo>
                  <a:lnTo>
                    <a:pt x="0" y="1950720"/>
                  </a:lnTo>
                  <a:close/>
                </a:path>
              </a:pathLst>
            </a:custGeom>
            <a:blipFill>
              <a:blip r:embed="rId4">
                <a:alphaModFix amt="0"/>
              </a:blip>
              <a:stretch>
                <a:fillRect l="-14707" r="-18631"/>
              </a:stretch>
            </a:blipFill>
          </p:spPr>
          <p:txBody>
            <a:bodyPr/>
            <a:lstStyle/>
            <a:p>
              <a:endParaRPr lang="de-DE" sz="2667"/>
            </a:p>
          </p:txBody>
        </p:sp>
        <p:sp>
          <p:nvSpPr>
            <p:cNvPr id="68" name="TextBox 68"/>
            <p:cNvSpPr txBox="1"/>
            <p:nvPr/>
          </p:nvSpPr>
          <p:spPr>
            <a:xfrm>
              <a:off x="0" y="66675"/>
              <a:ext cx="3754120" cy="1884045"/>
            </a:xfrm>
            <a:prstGeom prst="rect">
              <a:avLst/>
            </a:prstGeom>
          </p:spPr>
          <p:txBody>
            <a:bodyPr lIns="0" tIns="0" rIns="0" bIns="0" rtlCol="0" anchor="ctr"/>
            <a:lstStyle/>
            <a:p>
              <a:pPr>
                <a:lnSpc>
                  <a:spcPts val="4009"/>
                </a:lnSpc>
              </a:pPr>
              <a:r>
                <a:rPr lang="en-US" sz="4133">
                  <a:latin typeface="Proxima Nova Bold"/>
                  <a:ea typeface="Proxima Nova Bold"/>
                  <a:cs typeface="Proxima Nova Bold"/>
                  <a:sym typeface="Proxima Nova Bold"/>
                </a:rPr>
                <a:t>5. </a:t>
              </a:r>
              <a:r>
                <a:rPr lang="en-US" sz="3600">
                  <a:latin typeface="Proxima Nova Bold"/>
                  <a:ea typeface="Proxima Nova Bold"/>
                  <a:cs typeface="Proxima Nova Bold"/>
                  <a:sym typeface="Proxima Nova Bold"/>
                </a:rPr>
                <a:t>Have a vision, stick to the plan</a:t>
              </a:r>
              <a:endParaRPr lang="en-US" sz="4133">
                <a:latin typeface="Proxima Nova Bold"/>
                <a:ea typeface="Proxima Nova Bold"/>
                <a:cs typeface="Proxima Nova Bold"/>
                <a:sym typeface="Proxima Nova Bold"/>
              </a:endParaRPr>
            </a:p>
          </p:txBody>
        </p:sp>
      </p:grpSp>
      <p:grpSp>
        <p:nvGrpSpPr>
          <p:cNvPr id="69" name="Group 69"/>
          <p:cNvGrpSpPr/>
          <p:nvPr/>
        </p:nvGrpSpPr>
        <p:grpSpPr>
          <a:xfrm>
            <a:off x="19019520" y="5701282"/>
            <a:ext cx="4145280" cy="4773941"/>
            <a:chOff x="0" y="0"/>
            <a:chExt cx="4145280" cy="4773940"/>
          </a:xfrm>
        </p:grpSpPr>
        <p:sp>
          <p:nvSpPr>
            <p:cNvPr id="70" name="Freeform 70"/>
            <p:cNvSpPr/>
            <p:nvPr/>
          </p:nvSpPr>
          <p:spPr>
            <a:xfrm>
              <a:off x="0" y="0"/>
              <a:ext cx="4145280" cy="4773940"/>
            </a:xfrm>
            <a:custGeom>
              <a:avLst/>
              <a:gdLst/>
              <a:ahLst/>
              <a:cxnLst/>
              <a:rect l="l" t="t" r="r" b="b"/>
              <a:pathLst>
                <a:path w="4145280" h="4773940">
                  <a:moveTo>
                    <a:pt x="0" y="0"/>
                  </a:moveTo>
                  <a:lnTo>
                    <a:pt x="4145280" y="0"/>
                  </a:lnTo>
                  <a:lnTo>
                    <a:pt x="4145280" y="4773940"/>
                  </a:lnTo>
                  <a:lnTo>
                    <a:pt x="0" y="4773940"/>
                  </a:lnTo>
                  <a:close/>
                </a:path>
              </a:pathLst>
            </a:custGeom>
            <a:blipFill>
              <a:blip r:embed="rId4">
                <a:alphaModFix amt="0"/>
              </a:blip>
              <a:stretch>
                <a:fillRect l="-13319" r="-7436" b="59138"/>
              </a:stretch>
            </a:blipFill>
          </p:spPr>
          <p:txBody>
            <a:bodyPr/>
            <a:lstStyle/>
            <a:p>
              <a:endParaRPr lang="de-DE" sz="2667">
                <a:solidFill>
                  <a:srgbClr val="002060"/>
                </a:solidFill>
              </a:endParaRPr>
            </a:p>
          </p:txBody>
        </p:sp>
        <p:sp>
          <p:nvSpPr>
            <p:cNvPr id="71" name="TextBox 71"/>
            <p:cNvSpPr txBox="1"/>
            <p:nvPr/>
          </p:nvSpPr>
          <p:spPr>
            <a:xfrm>
              <a:off x="0" y="0"/>
              <a:ext cx="4145280" cy="4773939"/>
            </a:xfrm>
            <a:prstGeom prst="rect">
              <a:avLst/>
            </a:prstGeom>
          </p:spPr>
          <p:txBody>
            <a:bodyPr lIns="0" tIns="0" rIns="0" bIns="0" rtlCol="0" anchor="ctr"/>
            <a:lstStyle/>
            <a:p>
              <a:pPr marL="719682" lvl="1" indent="-359842">
                <a:lnSpc>
                  <a:spcPts val="4000"/>
                </a:lnSpc>
                <a:spcAft>
                  <a:spcPts val="1800"/>
                </a:spcAft>
                <a:buFont typeface="Arial"/>
                <a:buChar char="•"/>
              </a:pPr>
              <a:r>
                <a:rPr lang="en-US" sz="2800">
                  <a:solidFill>
                    <a:srgbClr val="002060"/>
                  </a:solidFill>
                </a:rPr>
                <a:t>The European market has lost momentum </a:t>
              </a:r>
            </a:p>
            <a:p>
              <a:pPr marL="719682" lvl="1" indent="-359842">
                <a:lnSpc>
                  <a:spcPts val="4000"/>
                </a:lnSpc>
                <a:spcAft>
                  <a:spcPts val="1800"/>
                </a:spcAft>
                <a:buFont typeface="Arial"/>
                <a:buChar char="•"/>
              </a:pPr>
              <a:r>
                <a:rPr lang="en-US" sz="2800">
                  <a:solidFill>
                    <a:srgbClr val="002060"/>
                  </a:solidFill>
                </a:rPr>
                <a:t>Consumers need us to find it again </a:t>
              </a:r>
            </a:p>
          </p:txBody>
        </p:sp>
      </p:grpSp>
      <p:grpSp>
        <p:nvGrpSpPr>
          <p:cNvPr id="72" name="Group 72"/>
          <p:cNvGrpSpPr/>
          <p:nvPr/>
        </p:nvGrpSpPr>
        <p:grpSpPr>
          <a:xfrm>
            <a:off x="0" y="13045440"/>
            <a:ext cx="24384000" cy="670560"/>
            <a:chOff x="0" y="0"/>
            <a:chExt cx="24384000" cy="670560"/>
          </a:xfrm>
        </p:grpSpPr>
        <p:sp>
          <p:nvSpPr>
            <p:cNvPr id="73" name="Freeform 73"/>
            <p:cNvSpPr/>
            <p:nvPr/>
          </p:nvSpPr>
          <p:spPr>
            <a:xfrm>
              <a:off x="0" y="0"/>
              <a:ext cx="24384000" cy="670560"/>
            </a:xfrm>
            <a:custGeom>
              <a:avLst/>
              <a:gdLst/>
              <a:ahLst/>
              <a:cxnLst/>
              <a:rect l="l" t="t" r="r" b="b"/>
              <a:pathLst>
                <a:path w="24384000" h="670560">
                  <a:moveTo>
                    <a:pt x="0" y="0"/>
                  </a:moveTo>
                  <a:lnTo>
                    <a:pt x="24384000" y="0"/>
                  </a:lnTo>
                  <a:lnTo>
                    <a:pt x="24384000" y="670560"/>
                  </a:lnTo>
                  <a:lnTo>
                    <a:pt x="0" y="670560"/>
                  </a:lnTo>
                  <a:close/>
                </a:path>
              </a:pathLst>
            </a:custGeom>
            <a:solidFill>
              <a:srgbClr val="0D5F8B"/>
            </a:solidFill>
          </p:spPr>
          <p:txBody>
            <a:bodyPr/>
            <a:lstStyle/>
            <a:p>
              <a:endParaRPr lang="de-DE" sz="2667"/>
            </a:p>
          </p:txBody>
        </p:sp>
      </p:grpSp>
      <p:grpSp>
        <p:nvGrpSpPr>
          <p:cNvPr id="74" name="Group 74"/>
          <p:cNvGrpSpPr/>
          <p:nvPr/>
        </p:nvGrpSpPr>
        <p:grpSpPr>
          <a:xfrm>
            <a:off x="853440" y="13033248"/>
            <a:ext cx="19507200" cy="682752"/>
            <a:chOff x="0" y="0"/>
            <a:chExt cx="19507200" cy="682752"/>
          </a:xfrm>
        </p:grpSpPr>
        <p:sp>
          <p:nvSpPr>
            <p:cNvPr id="75" name="Freeform 75"/>
            <p:cNvSpPr/>
            <p:nvPr/>
          </p:nvSpPr>
          <p:spPr>
            <a:xfrm>
              <a:off x="0" y="0"/>
              <a:ext cx="19507200" cy="682752"/>
            </a:xfrm>
            <a:custGeom>
              <a:avLst/>
              <a:gdLst/>
              <a:ahLst/>
              <a:cxnLst/>
              <a:rect l="l" t="t" r="r" b="b"/>
              <a:pathLst>
                <a:path w="19507200" h="682752">
                  <a:moveTo>
                    <a:pt x="0" y="0"/>
                  </a:moveTo>
                  <a:lnTo>
                    <a:pt x="19507200" y="0"/>
                  </a:lnTo>
                  <a:lnTo>
                    <a:pt x="19507200" y="682752"/>
                  </a:lnTo>
                  <a:lnTo>
                    <a:pt x="0" y="682752"/>
                  </a:lnTo>
                  <a:close/>
                </a:path>
              </a:pathLst>
            </a:custGeom>
            <a:blipFill>
              <a:blip r:embed="rId4">
                <a:alphaModFix amt="0"/>
              </a:blip>
              <a:stretch>
                <a:fillRect t="-506715" b="-506715"/>
              </a:stretch>
            </a:blipFill>
          </p:spPr>
          <p:txBody>
            <a:bodyPr/>
            <a:lstStyle/>
            <a:p>
              <a:endParaRPr lang="de-DE" sz="2667"/>
            </a:p>
          </p:txBody>
        </p:sp>
        <p:sp>
          <p:nvSpPr>
            <p:cNvPr id="76" name="TextBox 76"/>
            <p:cNvSpPr txBox="1"/>
            <p:nvPr/>
          </p:nvSpPr>
          <p:spPr>
            <a:xfrm>
              <a:off x="0" y="-28575"/>
              <a:ext cx="19507200" cy="711327"/>
            </a:xfrm>
            <a:prstGeom prst="rect">
              <a:avLst/>
            </a:prstGeom>
          </p:spPr>
          <p:txBody>
            <a:bodyPr lIns="0" tIns="0" rIns="0" bIns="0" rtlCol="0" anchor="ctr"/>
            <a:lstStyle/>
            <a:p>
              <a:pPr>
                <a:lnSpc>
                  <a:spcPts val="2239"/>
                </a:lnSpc>
              </a:pPr>
              <a:r>
                <a:rPr lang="en-US" sz="1865">
                  <a:latin typeface="Calibri (MS)"/>
                  <a:ea typeface="Calibri (MS)"/>
                  <a:cs typeface="Calibri (MS)"/>
                  <a:sym typeface="Calibri (MS)"/>
                </a:rPr>
                <a:t>energy traders europe  |  Integrate by '28  </a:t>
              </a:r>
            </a:p>
          </p:txBody>
        </p:sp>
      </p:grpSp>
      <p:sp>
        <p:nvSpPr>
          <p:cNvPr id="77" name="Freeform 77"/>
          <p:cNvSpPr/>
          <p:nvPr/>
        </p:nvSpPr>
        <p:spPr>
          <a:xfrm>
            <a:off x="1486592" y="11037954"/>
            <a:ext cx="976296" cy="933583"/>
          </a:xfrm>
          <a:custGeom>
            <a:avLst/>
            <a:gdLst/>
            <a:ahLst/>
            <a:cxnLst/>
            <a:rect l="l" t="t" r="r" b="b"/>
            <a:pathLst>
              <a:path w="732222" h="700187">
                <a:moveTo>
                  <a:pt x="0" y="0"/>
                </a:moveTo>
                <a:lnTo>
                  <a:pt x="732222" y="0"/>
                </a:lnTo>
                <a:lnTo>
                  <a:pt x="732222" y="700187"/>
                </a:lnTo>
                <a:lnTo>
                  <a:pt x="0" y="700187"/>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de-DE" sz="2667"/>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2">
            <a:extLst>
              <a:ext uri="{FF2B5EF4-FFF2-40B4-BE49-F238E27FC236}">
                <a16:creationId xmlns:a16="http://schemas.microsoft.com/office/drawing/2014/main" id="{F9DEDA94-E63E-15FB-B84A-FD1A4807FF03}"/>
              </a:ext>
            </a:extLst>
          </p:cNvPr>
          <p:cNvSpPr/>
          <p:nvPr/>
        </p:nvSpPr>
        <p:spPr>
          <a:xfrm>
            <a:off x="0" y="-11084"/>
            <a:ext cx="24384000" cy="13716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74" r="-74"/>
            </a:stretch>
          </a:blipFill>
        </p:spPr>
        <p:txBody>
          <a:bodyPr/>
          <a:lstStyle/>
          <a:p>
            <a:endParaRPr lang="de-DE" sz="2667"/>
          </a:p>
        </p:txBody>
      </p:sp>
      <p:grpSp>
        <p:nvGrpSpPr>
          <p:cNvPr id="16" name="Group 16"/>
          <p:cNvGrpSpPr/>
          <p:nvPr/>
        </p:nvGrpSpPr>
        <p:grpSpPr>
          <a:xfrm>
            <a:off x="-1" y="-27016"/>
            <a:ext cx="24384000" cy="1828800"/>
            <a:chOff x="0" y="0"/>
            <a:chExt cx="24384000" cy="1828800"/>
          </a:xfrm>
        </p:grpSpPr>
        <p:sp>
          <p:nvSpPr>
            <p:cNvPr id="17" name="Freeform 17"/>
            <p:cNvSpPr/>
            <p:nvPr/>
          </p:nvSpPr>
          <p:spPr>
            <a:xfrm>
              <a:off x="0" y="0"/>
              <a:ext cx="24384000" cy="1828800"/>
            </a:xfrm>
            <a:custGeom>
              <a:avLst/>
              <a:gdLst/>
              <a:ahLst/>
              <a:cxnLst/>
              <a:rect l="l" t="t" r="r" b="b"/>
              <a:pathLst>
                <a:path w="24384000" h="1828800">
                  <a:moveTo>
                    <a:pt x="0" y="0"/>
                  </a:moveTo>
                  <a:lnTo>
                    <a:pt x="24384000" y="0"/>
                  </a:lnTo>
                  <a:lnTo>
                    <a:pt x="24384000" y="1828800"/>
                  </a:lnTo>
                  <a:lnTo>
                    <a:pt x="0" y="1828800"/>
                  </a:lnTo>
                  <a:close/>
                </a:path>
              </a:pathLst>
            </a:custGeom>
            <a:solidFill>
              <a:srgbClr val="0D5F8B"/>
            </a:solidFill>
          </p:spPr>
          <p:txBody>
            <a:bodyPr/>
            <a:lstStyle/>
            <a:p>
              <a:endParaRPr lang="de-DE" sz="2667"/>
            </a:p>
          </p:txBody>
        </p:sp>
      </p:grpSp>
      <p:grpSp>
        <p:nvGrpSpPr>
          <p:cNvPr id="18" name="Group 18"/>
          <p:cNvGrpSpPr/>
          <p:nvPr/>
        </p:nvGrpSpPr>
        <p:grpSpPr>
          <a:xfrm>
            <a:off x="975360" y="201168"/>
            <a:ext cx="20726400" cy="1414272"/>
            <a:chOff x="0" y="0"/>
            <a:chExt cx="20726400" cy="1414272"/>
          </a:xfrm>
        </p:grpSpPr>
        <p:sp>
          <p:nvSpPr>
            <p:cNvPr id="19" name="Freeform 19"/>
            <p:cNvSpPr/>
            <p:nvPr/>
          </p:nvSpPr>
          <p:spPr>
            <a:xfrm>
              <a:off x="0" y="0"/>
              <a:ext cx="20726400" cy="1414272"/>
            </a:xfrm>
            <a:custGeom>
              <a:avLst/>
              <a:gdLst/>
              <a:ahLst/>
              <a:cxnLst/>
              <a:rect l="l" t="t" r="r" b="b"/>
              <a:pathLst>
                <a:path w="20726400" h="1414272">
                  <a:moveTo>
                    <a:pt x="0" y="0"/>
                  </a:moveTo>
                  <a:lnTo>
                    <a:pt x="20726400" y="0"/>
                  </a:lnTo>
                  <a:lnTo>
                    <a:pt x="20726400" y="1414272"/>
                  </a:lnTo>
                  <a:lnTo>
                    <a:pt x="0" y="1414272"/>
                  </a:lnTo>
                  <a:close/>
                </a:path>
              </a:pathLst>
            </a:custGeom>
            <a:blipFill>
              <a:blip r:embed="rId4">
                <a:alphaModFix amt="0"/>
              </a:blip>
              <a:stretch>
                <a:fillRect t="-235556" b="-235556"/>
              </a:stretch>
            </a:blipFill>
          </p:spPr>
          <p:txBody>
            <a:bodyPr/>
            <a:lstStyle/>
            <a:p>
              <a:endParaRPr lang="de-DE" sz="2667"/>
            </a:p>
          </p:txBody>
        </p:sp>
        <p:sp>
          <p:nvSpPr>
            <p:cNvPr id="20" name="TextBox 20"/>
            <p:cNvSpPr txBox="1"/>
            <p:nvPr/>
          </p:nvSpPr>
          <p:spPr>
            <a:xfrm>
              <a:off x="0" y="9525"/>
              <a:ext cx="20726400" cy="1404747"/>
            </a:xfrm>
            <a:prstGeom prst="rect">
              <a:avLst/>
            </a:prstGeom>
          </p:spPr>
          <p:txBody>
            <a:bodyPr lIns="0" tIns="0" rIns="0" bIns="0" rtlCol="0" anchor="ctr"/>
            <a:lstStyle/>
            <a:p>
              <a:pPr>
                <a:lnSpc>
                  <a:spcPts val="7040"/>
                </a:lnSpc>
              </a:pPr>
              <a:r>
                <a:rPr lang="en-GB" sz="6000">
                  <a:solidFill>
                    <a:schemeClr val="tx1"/>
                  </a:solidFill>
                </a:rPr>
                <a:t>EU needs to act together in face of energy crises</a:t>
              </a:r>
            </a:p>
          </p:txBody>
        </p:sp>
      </p:grpSp>
      <p:sp>
        <p:nvSpPr>
          <p:cNvPr id="21" name="Freeform 21"/>
          <p:cNvSpPr/>
          <p:nvPr/>
        </p:nvSpPr>
        <p:spPr>
          <a:xfrm>
            <a:off x="20946167" y="143130"/>
            <a:ext cx="2833389" cy="1492759"/>
          </a:xfrm>
          <a:custGeom>
            <a:avLst/>
            <a:gdLst/>
            <a:ahLst/>
            <a:cxnLst/>
            <a:rect l="l" t="t" r="r" b="b"/>
            <a:pathLst>
              <a:path w="2125042" h="1119569">
                <a:moveTo>
                  <a:pt x="0" y="0"/>
                </a:moveTo>
                <a:lnTo>
                  <a:pt x="2125041" y="0"/>
                </a:lnTo>
                <a:lnTo>
                  <a:pt x="2125041" y="1119568"/>
                </a:lnTo>
                <a:lnTo>
                  <a:pt x="0" y="1119568"/>
                </a:lnTo>
                <a:lnTo>
                  <a:pt x="0" y="0"/>
                </a:lnTo>
                <a:close/>
              </a:path>
            </a:pathLst>
          </a:custGeom>
          <a:blipFill>
            <a:blip r:embed="rId5"/>
            <a:stretch>
              <a:fillRect/>
            </a:stretch>
          </a:blipFill>
        </p:spPr>
        <p:txBody>
          <a:bodyPr/>
          <a:lstStyle/>
          <a:p>
            <a:endParaRPr lang="de-DE" sz="2667"/>
          </a:p>
        </p:txBody>
      </p:sp>
      <p:grpSp>
        <p:nvGrpSpPr>
          <p:cNvPr id="27" name="Group 27"/>
          <p:cNvGrpSpPr/>
          <p:nvPr/>
        </p:nvGrpSpPr>
        <p:grpSpPr>
          <a:xfrm>
            <a:off x="1219200" y="10185151"/>
            <a:ext cx="7315200" cy="1818315"/>
            <a:chOff x="0" y="0"/>
            <a:chExt cx="7315200" cy="1818315"/>
          </a:xfrm>
        </p:grpSpPr>
        <p:sp>
          <p:nvSpPr>
            <p:cNvPr id="28" name="Freeform 28"/>
            <p:cNvSpPr/>
            <p:nvPr/>
          </p:nvSpPr>
          <p:spPr>
            <a:xfrm>
              <a:off x="0" y="0"/>
              <a:ext cx="7315200" cy="1818315"/>
            </a:xfrm>
            <a:custGeom>
              <a:avLst/>
              <a:gdLst/>
              <a:ahLst/>
              <a:cxnLst/>
              <a:rect l="l" t="t" r="r" b="b"/>
              <a:pathLst>
                <a:path w="7315200" h="1818315">
                  <a:moveTo>
                    <a:pt x="0" y="0"/>
                  </a:moveTo>
                  <a:lnTo>
                    <a:pt x="7315200" y="0"/>
                  </a:lnTo>
                  <a:lnTo>
                    <a:pt x="7315200" y="1818315"/>
                  </a:lnTo>
                  <a:lnTo>
                    <a:pt x="0" y="1818315"/>
                  </a:lnTo>
                  <a:close/>
                </a:path>
              </a:pathLst>
            </a:custGeom>
            <a:blipFill>
              <a:blip r:embed="rId4">
                <a:alphaModFix amt="0"/>
              </a:blip>
              <a:stretch>
                <a:fillRect l="-18428" r="-18428" b="-114563"/>
              </a:stretch>
            </a:blipFill>
          </p:spPr>
          <p:txBody>
            <a:bodyPr/>
            <a:lstStyle/>
            <a:p>
              <a:endParaRPr lang="de-DE" sz="2667"/>
            </a:p>
          </p:txBody>
        </p:sp>
        <p:sp>
          <p:nvSpPr>
            <p:cNvPr id="29" name="TextBox 29"/>
            <p:cNvSpPr txBox="1"/>
            <p:nvPr/>
          </p:nvSpPr>
          <p:spPr>
            <a:xfrm>
              <a:off x="0" y="0"/>
              <a:ext cx="7315200" cy="1818315"/>
            </a:xfrm>
            <a:prstGeom prst="rect">
              <a:avLst/>
            </a:prstGeom>
          </p:spPr>
          <p:txBody>
            <a:bodyPr lIns="0" tIns="0" rIns="0" bIns="0" rtlCol="0" anchor="ctr"/>
            <a:lstStyle/>
            <a:p>
              <a:pPr algn="ctr">
                <a:lnSpc>
                  <a:spcPts val="4320"/>
                </a:lnSpc>
              </a:pPr>
              <a:endParaRPr lang="en-US" sz="3600">
                <a:latin typeface="Proxima Nova Bold"/>
                <a:ea typeface="Proxima Nova Bold"/>
                <a:cs typeface="Proxima Nova Bold"/>
                <a:sym typeface="Proxima Nova Bold"/>
              </a:endParaRPr>
            </a:p>
          </p:txBody>
        </p:sp>
      </p:grpSp>
      <p:grpSp>
        <p:nvGrpSpPr>
          <p:cNvPr id="30" name="Group 30"/>
          <p:cNvGrpSpPr/>
          <p:nvPr/>
        </p:nvGrpSpPr>
        <p:grpSpPr>
          <a:xfrm>
            <a:off x="731520" y="3275216"/>
            <a:ext cx="22677120" cy="9069186"/>
            <a:chOff x="0" y="0"/>
            <a:chExt cx="14142720" cy="4091209"/>
          </a:xfrm>
        </p:grpSpPr>
        <p:sp>
          <p:nvSpPr>
            <p:cNvPr id="31" name="Freeform 31"/>
            <p:cNvSpPr/>
            <p:nvPr/>
          </p:nvSpPr>
          <p:spPr>
            <a:xfrm>
              <a:off x="0" y="0"/>
              <a:ext cx="14142720" cy="4091209"/>
            </a:xfrm>
            <a:custGeom>
              <a:avLst/>
              <a:gdLst/>
              <a:ahLst/>
              <a:cxnLst/>
              <a:rect l="l" t="t" r="r" b="b"/>
              <a:pathLst>
                <a:path w="14142720" h="4091209">
                  <a:moveTo>
                    <a:pt x="177800" y="0"/>
                  </a:moveTo>
                  <a:lnTo>
                    <a:pt x="13964920" y="0"/>
                  </a:lnTo>
                  <a:cubicBezTo>
                    <a:pt x="14012075" y="0"/>
                    <a:pt x="14057300" y="18732"/>
                    <a:pt x="14090644" y="52076"/>
                  </a:cubicBezTo>
                  <a:cubicBezTo>
                    <a:pt x="14123988" y="85420"/>
                    <a:pt x="14142720" y="130645"/>
                    <a:pt x="14142720" y="177800"/>
                  </a:cubicBezTo>
                  <a:lnTo>
                    <a:pt x="14142720" y="3913409"/>
                  </a:lnTo>
                  <a:cubicBezTo>
                    <a:pt x="14142720" y="4011606"/>
                    <a:pt x="14063115" y="4091209"/>
                    <a:pt x="13964920" y="4091209"/>
                  </a:cubicBezTo>
                  <a:lnTo>
                    <a:pt x="177800" y="4091209"/>
                  </a:lnTo>
                  <a:cubicBezTo>
                    <a:pt x="130645" y="4091209"/>
                    <a:pt x="85420" y="4072477"/>
                    <a:pt x="52076" y="4039133"/>
                  </a:cubicBezTo>
                  <a:cubicBezTo>
                    <a:pt x="18732" y="4005789"/>
                    <a:pt x="0" y="3960565"/>
                    <a:pt x="0" y="3913409"/>
                  </a:cubicBezTo>
                  <a:lnTo>
                    <a:pt x="0" y="177800"/>
                  </a:lnTo>
                  <a:cubicBezTo>
                    <a:pt x="0" y="79604"/>
                    <a:pt x="79604" y="0"/>
                    <a:pt x="177800" y="0"/>
                  </a:cubicBezTo>
                  <a:close/>
                </a:path>
              </a:pathLst>
            </a:custGeom>
            <a:solidFill>
              <a:srgbClr val="FFFFFF"/>
            </a:solidFill>
          </p:spPr>
          <p:txBody>
            <a:bodyPr/>
            <a:lstStyle/>
            <a:p>
              <a:endParaRPr lang="de-DE" sz="2667"/>
            </a:p>
          </p:txBody>
        </p:sp>
      </p:grpSp>
      <p:grpSp>
        <p:nvGrpSpPr>
          <p:cNvPr id="32" name="Group 32"/>
          <p:cNvGrpSpPr/>
          <p:nvPr/>
        </p:nvGrpSpPr>
        <p:grpSpPr>
          <a:xfrm>
            <a:off x="1579418" y="3508360"/>
            <a:ext cx="21219622" cy="8608754"/>
            <a:chOff x="0" y="-9525"/>
            <a:chExt cx="12923520" cy="3646156"/>
          </a:xfrm>
        </p:grpSpPr>
        <p:sp>
          <p:nvSpPr>
            <p:cNvPr id="33" name="Freeform 33"/>
            <p:cNvSpPr/>
            <p:nvPr/>
          </p:nvSpPr>
          <p:spPr>
            <a:xfrm>
              <a:off x="0" y="0"/>
              <a:ext cx="12923520" cy="3636631"/>
            </a:xfrm>
            <a:custGeom>
              <a:avLst/>
              <a:gdLst/>
              <a:ahLst/>
              <a:cxnLst/>
              <a:rect l="l" t="t" r="r" b="b"/>
              <a:pathLst>
                <a:path w="12923520" h="3636631">
                  <a:moveTo>
                    <a:pt x="0" y="0"/>
                  </a:moveTo>
                  <a:lnTo>
                    <a:pt x="12923520" y="0"/>
                  </a:lnTo>
                  <a:lnTo>
                    <a:pt x="12923520" y="3636631"/>
                  </a:lnTo>
                  <a:lnTo>
                    <a:pt x="0" y="3636631"/>
                  </a:lnTo>
                  <a:close/>
                </a:path>
              </a:pathLst>
            </a:custGeom>
            <a:blipFill>
              <a:blip r:embed="rId4">
                <a:alphaModFix amt="0"/>
              </a:blip>
              <a:stretch>
                <a:fillRect l="-27466" r="-27466" b="-114563"/>
              </a:stretch>
            </a:blipFill>
          </p:spPr>
          <p:txBody>
            <a:bodyPr/>
            <a:lstStyle/>
            <a:p>
              <a:endParaRPr lang="de-DE" sz="2667">
                <a:solidFill>
                  <a:srgbClr val="002060"/>
                </a:solidFill>
              </a:endParaRPr>
            </a:p>
          </p:txBody>
        </p:sp>
        <p:sp>
          <p:nvSpPr>
            <p:cNvPr id="34" name="TextBox 34"/>
            <p:cNvSpPr txBox="1"/>
            <p:nvPr/>
          </p:nvSpPr>
          <p:spPr>
            <a:xfrm>
              <a:off x="0" y="-9525"/>
              <a:ext cx="12923520" cy="3646155"/>
            </a:xfrm>
            <a:prstGeom prst="rect">
              <a:avLst/>
            </a:prstGeom>
          </p:spPr>
          <p:txBody>
            <a:bodyPr lIns="0" tIns="0" rIns="0" bIns="0" rtlCol="0" anchor="ctr"/>
            <a:lstStyle/>
            <a:p>
              <a:pPr marL="514350" indent="-514350" defTabSz="788669">
                <a:lnSpc>
                  <a:spcPct val="150000"/>
                </a:lnSpc>
                <a:spcBef>
                  <a:spcPts val="0"/>
                </a:spcBef>
                <a:spcAft>
                  <a:spcPts val="2400"/>
                </a:spcAft>
                <a:buAutoNum type="arabicParenR"/>
              </a:pPr>
              <a:r>
                <a:rPr lang="en-GB" sz="2800" b="0">
                  <a:solidFill>
                    <a:srgbClr val="002060"/>
                  </a:solidFill>
                </a:rPr>
                <a:t>Our response to the current supply shock looks like we might </a:t>
              </a:r>
              <a:r>
                <a:rPr lang="en-GB" sz="2800">
                  <a:solidFill>
                    <a:srgbClr val="002060"/>
                  </a:solidFill>
                </a:rPr>
                <a:t>fail to learn the lessons of the 2022 crisis</a:t>
              </a:r>
              <a:r>
                <a:rPr lang="en-GB" sz="2800" b="0">
                  <a:solidFill>
                    <a:srgbClr val="002060"/>
                  </a:solidFill>
                </a:rPr>
                <a:t>:</a:t>
              </a:r>
            </a:p>
            <a:p>
              <a:pPr marL="1028700" lvl="1" indent="-571500" defTabSz="788669">
                <a:lnSpc>
                  <a:spcPct val="150000"/>
                </a:lnSpc>
                <a:spcBef>
                  <a:spcPts val="0"/>
                </a:spcBef>
                <a:spcAft>
                  <a:spcPts val="0"/>
                </a:spcAft>
                <a:buFont typeface="Wingdings" panose="05000000000000000000" pitchFamily="2" charset="2"/>
                <a:buChar char="q"/>
              </a:pPr>
              <a:r>
                <a:rPr lang="en-GB" sz="2800">
                  <a:solidFill>
                    <a:srgbClr val="002060"/>
                  </a:solidFill>
                </a:rPr>
                <a:t>We're not acting together; </a:t>
              </a:r>
              <a:endParaRPr lang="en-GB" sz="2800" b="0">
                <a:solidFill>
                  <a:srgbClr val="002060"/>
                </a:solidFill>
              </a:endParaRPr>
            </a:p>
            <a:p>
              <a:pPr marL="1028700" lvl="1" indent="-571500" defTabSz="788669">
                <a:lnSpc>
                  <a:spcPct val="150000"/>
                </a:lnSpc>
                <a:spcBef>
                  <a:spcPts val="0"/>
                </a:spcBef>
                <a:spcAft>
                  <a:spcPts val="0"/>
                </a:spcAft>
                <a:buFont typeface="Wingdings" panose="05000000000000000000" pitchFamily="2" charset="2"/>
                <a:buChar char="q"/>
              </a:pPr>
              <a:r>
                <a:rPr lang="en-GB" sz="2800" b="0">
                  <a:solidFill>
                    <a:srgbClr val="002060"/>
                  </a:solidFill>
                </a:rPr>
                <a:t>Some are questioning the basics of energy and carbon markets and making uncertainty worse; </a:t>
              </a:r>
            </a:p>
            <a:p>
              <a:pPr marL="1028700" lvl="1" indent="-571500" defTabSz="788669">
                <a:lnSpc>
                  <a:spcPct val="150000"/>
                </a:lnSpc>
                <a:spcBef>
                  <a:spcPts val="0"/>
                </a:spcBef>
                <a:spcAft>
                  <a:spcPts val="0"/>
                </a:spcAft>
                <a:buFont typeface="Wingdings" panose="05000000000000000000" pitchFamily="2" charset="2"/>
                <a:buChar char="q"/>
              </a:pPr>
              <a:r>
                <a:rPr lang="en-GB" sz="2800" b="0">
                  <a:solidFill>
                    <a:srgbClr val="002060"/>
                  </a:solidFill>
                </a:rPr>
                <a:t>We risk making it harder to bring gas to Europe (and some policies even increase gas demand);</a:t>
              </a:r>
            </a:p>
            <a:p>
              <a:pPr marL="1028700" lvl="1" indent="-571500" defTabSz="788669">
                <a:lnSpc>
                  <a:spcPct val="150000"/>
                </a:lnSpc>
                <a:spcBef>
                  <a:spcPts val="0"/>
                </a:spcBef>
                <a:spcAft>
                  <a:spcPts val="0"/>
                </a:spcAft>
                <a:buFont typeface="Wingdings" panose="05000000000000000000" pitchFamily="2" charset="2"/>
                <a:buChar char="q"/>
              </a:pPr>
              <a:r>
                <a:rPr lang="en-GB" sz="2800" b="0">
                  <a:solidFill>
                    <a:srgbClr val="002060"/>
                  </a:solidFill>
                </a:rPr>
                <a:t>We don't have a clear sense of which customers to help; and</a:t>
              </a:r>
            </a:p>
            <a:p>
              <a:pPr marL="1028700" lvl="1" indent="-571500" defTabSz="788669">
                <a:lnSpc>
                  <a:spcPct val="150000"/>
                </a:lnSpc>
                <a:spcBef>
                  <a:spcPts val="0"/>
                </a:spcBef>
                <a:spcAft>
                  <a:spcPts val="2400"/>
                </a:spcAft>
                <a:buFont typeface="Wingdings" panose="05000000000000000000" pitchFamily="2" charset="2"/>
                <a:buChar char="q"/>
              </a:pPr>
              <a:r>
                <a:rPr lang="en-GB" sz="2800" b="0">
                  <a:solidFill>
                    <a:srgbClr val="002060"/>
                  </a:solidFill>
                </a:rPr>
                <a:t>For a long-time we've not prioritised the basics – like implementation and enforcement </a:t>
              </a:r>
              <a:r>
                <a:rPr lang="en-GB" sz="2800">
                  <a:solidFill>
                    <a:srgbClr val="002060"/>
                  </a:solidFill>
                </a:rPr>
                <a:t>of the EU Acquis.   </a:t>
              </a:r>
            </a:p>
            <a:p>
              <a:pPr marL="457200" lvl="1" defTabSz="788669">
                <a:lnSpc>
                  <a:spcPct val="150000"/>
                </a:lnSpc>
                <a:spcBef>
                  <a:spcPts val="0"/>
                </a:spcBef>
                <a:spcAft>
                  <a:spcPts val="2400"/>
                </a:spcAft>
              </a:pPr>
              <a:r>
                <a:rPr lang="en-GB" sz="2800">
                  <a:solidFill>
                    <a:srgbClr val="002060"/>
                  </a:solidFill>
                </a:rPr>
                <a:t>The consequence is less security and more cost. </a:t>
              </a:r>
              <a:endParaRPr lang="en-GB">
                <a:solidFill>
                  <a:srgbClr val="002060"/>
                </a:solidFill>
              </a:endParaRPr>
            </a:p>
            <a:p>
              <a:pPr marL="547688" lvl="1" indent="-514350" defTabSz="788669">
                <a:lnSpc>
                  <a:spcPct val="150000"/>
                </a:lnSpc>
                <a:spcBef>
                  <a:spcPts val="0"/>
                </a:spcBef>
                <a:spcAft>
                  <a:spcPts val="2400"/>
                </a:spcAft>
              </a:pPr>
              <a:r>
                <a:rPr lang="en-GB" sz="2800" b="0">
                  <a:solidFill>
                    <a:srgbClr val="002060"/>
                  </a:solidFill>
                </a:rPr>
                <a:t>2) </a:t>
              </a:r>
              <a:r>
                <a:rPr lang="en-GB" sz="2800">
                  <a:solidFill>
                    <a:srgbClr val="002060"/>
                  </a:solidFill>
                </a:rPr>
                <a:t>The path we need to be on is clear – further integrate markets, speed up decarbonisation and tackle common challenges together. </a:t>
              </a:r>
              <a:r>
                <a:rPr lang="en-GB" sz="2800" b="0">
                  <a:solidFill>
                    <a:srgbClr val="002060"/>
                  </a:solidFill>
                </a:rPr>
                <a:t>We talk about a European market a lot. This forum needs to ask itself whether we value having one? And if we do – we need to start acting like we value having one and make sure we leave with a meaningful commitment to create one.  </a:t>
              </a:r>
            </a:p>
          </p:txBody>
        </p:sp>
      </p:grpSp>
      <p:grpSp>
        <p:nvGrpSpPr>
          <p:cNvPr id="35" name="Group 35"/>
          <p:cNvGrpSpPr/>
          <p:nvPr/>
        </p:nvGrpSpPr>
        <p:grpSpPr>
          <a:xfrm>
            <a:off x="0" y="13045440"/>
            <a:ext cx="24384000" cy="670560"/>
            <a:chOff x="0" y="0"/>
            <a:chExt cx="24384000" cy="670560"/>
          </a:xfrm>
        </p:grpSpPr>
        <p:sp>
          <p:nvSpPr>
            <p:cNvPr id="36" name="Freeform 36"/>
            <p:cNvSpPr/>
            <p:nvPr/>
          </p:nvSpPr>
          <p:spPr>
            <a:xfrm>
              <a:off x="0" y="0"/>
              <a:ext cx="24384000" cy="670560"/>
            </a:xfrm>
            <a:custGeom>
              <a:avLst/>
              <a:gdLst/>
              <a:ahLst/>
              <a:cxnLst/>
              <a:rect l="l" t="t" r="r" b="b"/>
              <a:pathLst>
                <a:path w="24384000" h="670560">
                  <a:moveTo>
                    <a:pt x="0" y="0"/>
                  </a:moveTo>
                  <a:lnTo>
                    <a:pt x="24384000" y="0"/>
                  </a:lnTo>
                  <a:lnTo>
                    <a:pt x="24384000" y="670560"/>
                  </a:lnTo>
                  <a:lnTo>
                    <a:pt x="0" y="670560"/>
                  </a:lnTo>
                  <a:close/>
                </a:path>
              </a:pathLst>
            </a:custGeom>
            <a:solidFill>
              <a:srgbClr val="0D5F8B"/>
            </a:solidFill>
          </p:spPr>
          <p:txBody>
            <a:bodyPr/>
            <a:lstStyle/>
            <a:p>
              <a:endParaRPr lang="de-DE" sz="2667"/>
            </a:p>
          </p:txBody>
        </p:sp>
      </p:grpSp>
      <p:grpSp>
        <p:nvGrpSpPr>
          <p:cNvPr id="37" name="Group 37"/>
          <p:cNvGrpSpPr/>
          <p:nvPr/>
        </p:nvGrpSpPr>
        <p:grpSpPr>
          <a:xfrm>
            <a:off x="853440" y="13033248"/>
            <a:ext cx="19507200" cy="682752"/>
            <a:chOff x="0" y="0"/>
            <a:chExt cx="19507200" cy="682752"/>
          </a:xfrm>
        </p:grpSpPr>
        <p:sp>
          <p:nvSpPr>
            <p:cNvPr id="38" name="Freeform 38"/>
            <p:cNvSpPr/>
            <p:nvPr/>
          </p:nvSpPr>
          <p:spPr>
            <a:xfrm>
              <a:off x="0" y="0"/>
              <a:ext cx="19507200" cy="682752"/>
            </a:xfrm>
            <a:custGeom>
              <a:avLst/>
              <a:gdLst/>
              <a:ahLst/>
              <a:cxnLst/>
              <a:rect l="l" t="t" r="r" b="b"/>
              <a:pathLst>
                <a:path w="19507200" h="682752">
                  <a:moveTo>
                    <a:pt x="0" y="0"/>
                  </a:moveTo>
                  <a:lnTo>
                    <a:pt x="19507200" y="0"/>
                  </a:lnTo>
                  <a:lnTo>
                    <a:pt x="19507200" y="682752"/>
                  </a:lnTo>
                  <a:lnTo>
                    <a:pt x="0" y="682752"/>
                  </a:lnTo>
                  <a:close/>
                </a:path>
              </a:pathLst>
            </a:custGeom>
            <a:blipFill>
              <a:blip r:embed="rId4">
                <a:alphaModFix amt="0"/>
              </a:blip>
              <a:stretch>
                <a:fillRect t="-506715" b="-506715"/>
              </a:stretch>
            </a:blipFill>
          </p:spPr>
          <p:txBody>
            <a:bodyPr/>
            <a:lstStyle/>
            <a:p>
              <a:endParaRPr lang="de-DE" sz="2667"/>
            </a:p>
          </p:txBody>
        </p:sp>
        <p:sp>
          <p:nvSpPr>
            <p:cNvPr id="39" name="TextBox 39"/>
            <p:cNvSpPr txBox="1"/>
            <p:nvPr/>
          </p:nvSpPr>
          <p:spPr>
            <a:xfrm>
              <a:off x="0" y="-28575"/>
              <a:ext cx="19507200" cy="711327"/>
            </a:xfrm>
            <a:prstGeom prst="rect">
              <a:avLst/>
            </a:prstGeom>
          </p:spPr>
          <p:txBody>
            <a:bodyPr lIns="0" tIns="0" rIns="0" bIns="0" rtlCol="0" anchor="ctr"/>
            <a:lstStyle/>
            <a:p>
              <a:pPr>
                <a:lnSpc>
                  <a:spcPts val="2239"/>
                </a:lnSpc>
              </a:pPr>
              <a:r>
                <a:rPr lang="en-US" sz="1865">
                  <a:latin typeface="Calibri (MS)"/>
                  <a:ea typeface="Calibri (MS)"/>
                  <a:cs typeface="Calibri (MS)"/>
                  <a:sym typeface="Calibri (MS)"/>
                </a:rPr>
                <a:t>energy traders europe  |  Integrate by '28  </a:t>
              </a:r>
            </a:p>
          </p:txBody>
        </p:sp>
      </p:grpSp>
      <p:sp>
        <p:nvSpPr>
          <p:cNvPr id="40" name="TextBox 40"/>
          <p:cNvSpPr txBox="1"/>
          <p:nvPr/>
        </p:nvSpPr>
        <p:spPr>
          <a:xfrm>
            <a:off x="2183744" y="2470631"/>
            <a:ext cx="20016511" cy="583878"/>
          </a:xfrm>
          <a:prstGeom prst="rect">
            <a:avLst/>
          </a:prstGeom>
          <a:solidFill>
            <a:schemeClr val="accent1"/>
          </a:solidFill>
        </p:spPr>
        <p:txBody>
          <a:bodyPr wrap="square" lIns="0" tIns="0" rIns="0" bIns="0" rtlCol="0" anchor="t">
            <a:spAutoFit/>
          </a:bodyPr>
          <a:lstStyle/>
          <a:p>
            <a:pPr algn="ctr">
              <a:lnSpc>
                <a:spcPts val="5040"/>
              </a:lnSpc>
            </a:pPr>
            <a:r>
              <a:rPr lang="en-GB" sz="3600">
                <a:solidFill>
                  <a:schemeClr val="tx1"/>
                </a:solidFill>
              </a:rPr>
              <a:t>Support for energy security and affordability should focus on improved markets integration</a:t>
            </a:r>
            <a:r>
              <a:rPr lang="en-GB" sz="3600" b="0">
                <a:solidFill>
                  <a:schemeClr val="tx1"/>
                </a:solidFill>
              </a:rPr>
              <a: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DAC95E-70B7-CAD3-F43D-F3238F4148E0}"/>
            </a:ext>
          </a:extLst>
        </p:cNvPr>
        <p:cNvGrpSpPr/>
        <p:nvPr/>
      </p:nvGrpSpPr>
      <p:grpSpPr>
        <a:xfrm>
          <a:off x="0" y="0"/>
          <a:ext cx="0" cy="0"/>
          <a:chOff x="0" y="0"/>
          <a:chExt cx="0" cy="0"/>
        </a:xfrm>
      </p:grpSpPr>
      <p:sp>
        <p:nvSpPr>
          <p:cNvPr id="5" name="Freeform 2">
            <a:extLst>
              <a:ext uri="{FF2B5EF4-FFF2-40B4-BE49-F238E27FC236}">
                <a16:creationId xmlns:a16="http://schemas.microsoft.com/office/drawing/2014/main" id="{DF04A1DC-1FF8-D16C-B68B-1E6DF0531D8E}"/>
              </a:ext>
            </a:extLst>
          </p:cNvPr>
          <p:cNvSpPr/>
          <p:nvPr/>
        </p:nvSpPr>
        <p:spPr>
          <a:xfrm>
            <a:off x="0" y="-11084"/>
            <a:ext cx="24384000" cy="13716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74" r="-74"/>
            </a:stretch>
          </a:blipFill>
        </p:spPr>
        <p:txBody>
          <a:bodyPr/>
          <a:lstStyle/>
          <a:p>
            <a:endParaRPr lang="de-DE" sz="2667"/>
          </a:p>
        </p:txBody>
      </p:sp>
      <p:grpSp>
        <p:nvGrpSpPr>
          <p:cNvPr id="3" name="Group 3">
            <a:extLst>
              <a:ext uri="{FF2B5EF4-FFF2-40B4-BE49-F238E27FC236}">
                <a16:creationId xmlns:a16="http://schemas.microsoft.com/office/drawing/2014/main" id="{7FB2DFB0-C3D3-28CC-5689-11E2F235C697}"/>
              </a:ext>
            </a:extLst>
          </p:cNvPr>
          <p:cNvGrpSpPr/>
          <p:nvPr/>
        </p:nvGrpSpPr>
        <p:grpSpPr>
          <a:xfrm>
            <a:off x="975360" y="3831847"/>
            <a:ext cx="7802880" cy="4091209"/>
            <a:chOff x="0" y="0"/>
            <a:chExt cx="7802880" cy="4091209"/>
          </a:xfrm>
        </p:grpSpPr>
        <p:sp>
          <p:nvSpPr>
            <p:cNvPr id="4" name="Freeform 4">
              <a:extLst>
                <a:ext uri="{FF2B5EF4-FFF2-40B4-BE49-F238E27FC236}">
                  <a16:creationId xmlns:a16="http://schemas.microsoft.com/office/drawing/2014/main" id="{6D07D8B2-4CB2-C9D5-F0FB-A8AA130D63BE}"/>
                </a:ext>
              </a:extLst>
            </p:cNvPr>
            <p:cNvSpPr/>
            <p:nvPr/>
          </p:nvSpPr>
          <p:spPr>
            <a:xfrm>
              <a:off x="0" y="0"/>
              <a:ext cx="7802880" cy="4091209"/>
            </a:xfrm>
            <a:custGeom>
              <a:avLst/>
              <a:gdLst/>
              <a:ahLst/>
              <a:cxnLst/>
              <a:rect l="l" t="t" r="r" b="b"/>
              <a:pathLst>
                <a:path w="7802880" h="4091209">
                  <a:moveTo>
                    <a:pt x="177800" y="0"/>
                  </a:moveTo>
                  <a:lnTo>
                    <a:pt x="7625080" y="0"/>
                  </a:lnTo>
                  <a:cubicBezTo>
                    <a:pt x="7723277" y="0"/>
                    <a:pt x="7802880" y="79604"/>
                    <a:pt x="7802880" y="177800"/>
                  </a:cubicBezTo>
                  <a:lnTo>
                    <a:pt x="7802880" y="3913409"/>
                  </a:lnTo>
                  <a:cubicBezTo>
                    <a:pt x="7802880" y="4011606"/>
                    <a:pt x="7723277" y="4091209"/>
                    <a:pt x="7625080" y="4091209"/>
                  </a:cubicBezTo>
                  <a:lnTo>
                    <a:pt x="177800" y="4091209"/>
                  </a:lnTo>
                  <a:cubicBezTo>
                    <a:pt x="130645" y="4091209"/>
                    <a:pt x="85420" y="4072477"/>
                    <a:pt x="52076" y="4039133"/>
                  </a:cubicBezTo>
                  <a:cubicBezTo>
                    <a:pt x="18732" y="4005789"/>
                    <a:pt x="0" y="3960565"/>
                    <a:pt x="0" y="3913409"/>
                  </a:cubicBezTo>
                  <a:lnTo>
                    <a:pt x="0" y="177800"/>
                  </a:lnTo>
                  <a:cubicBezTo>
                    <a:pt x="0" y="79604"/>
                    <a:pt x="79604" y="0"/>
                    <a:pt x="177800" y="0"/>
                  </a:cubicBezTo>
                  <a:close/>
                </a:path>
              </a:pathLst>
            </a:custGeom>
            <a:solidFill>
              <a:srgbClr val="009ADE"/>
            </a:solidFill>
          </p:spPr>
          <p:txBody>
            <a:bodyPr/>
            <a:lstStyle/>
            <a:p>
              <a:endParaRPr lang="de-DE" sz="2667"/>
            </a:p>
          </p:txBody>
        </p:sp>
      </p:grpSp>
      <p:grpSp>
        <p:nvGrpSpPr>
          <p:cNvPr id="8" name="Group 8">
            <a:extLst>
              <a:ext uri="{FF2B5EF4-FFF2-40B4-BE49-F238E27FC236}">
                <a16:creationId xmlns:a16="http://schemas.microsoft.com/office/drawing/2014/main" id="{07C3CD1B-2D85-1983-3D9D-61B270C16ED3}"/>
              </a:ext>
            </a:extLst>
          </p:cNvPr>
          <p:cNvGrpSpPr/>
          <p:nvPr/>
        </p:nvGrpSpPr>
        <p:grpSpPr>
          <a:xfrm>
            <a:off x="1219200" y="4271294"/>
            <a:ext cx="7315200" cy="4177606"/>
            <a:chOff x="0" y="-764859"/>
            <a:chExt cx="7315200" cy="4177606"/>
          </a:xfrm>
        </p:grpSpPr>
        <p:sp>
          <p:nvSpPr>
            <p:cNvPr id="9" name="Freeform 9">
              <a:extLst>
                <a:ext uri="{FF2B5EF4-FFF2-40B4-BE49-F238E27FC236}">
                  <a16:creationId xmlns:a16="http://schemas.microsoft.com/office/drawing/2014/main" id="{5E99797F-8B59-940F-CD16-2F087EF57DE3}"/>
                </a:ext>
              </a:extLst>
            </p:cNvPr>
            <p:cNvSpPr/>
            <p:nvPr/>
          </p:nvSpPr>
          <p:spPr>
            <a:xfrm>
              <a:off x="0" y="0"/>
              <a:ext cx="7315200" cy="3412747"/>
            </a:xfrm>
            <a:custGeom>
              <a:avLst/>
              <a:gdLst/>
              <a:ahLst/>
              <a:cxnLst/>
              <a:rect l="l" t="t" r="r" b="b"/>
              <a:pathLst>
                <a:path w="7315200" h="3412747">
                  <a:moveTo>
                    <a:pt x="0" y="0"/>
                  </a:moveTo>
                  <a:lnTo>
                    <a:pt x="7315200" y="0"/>
                  </a:lnTo>
                  <a:lnTo>
                    <a:pt x="7315200" y="3412747"/>
                  </a:lnTo>
                  <a:lnTo>
                    <a:pt x="0" y="3412747"/>
                  </a:lnTo>
                  <a:close/>
                </a:path>
              </a:pathLst>
            </a:custGeom>
            <a:blipFill>
              <a:blip r:embed="rId4">
                <a:alphaModFix amt="0"/>
              </a:blip>
              <a:stretch>
                <a:fillRect l="-18428" r="-18428" b="-14319"/>
              </a:stretch>
            </a:blipFill>
          </p:spPr>
          <p:txBody>
            <a:bodyPr/>
            <a:lstStyle/>
            <a:p>
              <a:endParaRPr lang="de-DE" sz="2667"/>
            </a:p>
          </p:txBody>
        </p:sp>
        <p:sp>
          <p:nvSpPr>
            <p:cNvPr id="10" name="TextBox 10">
              <a:extLst>
                <a:ext uri="{FF2B5EF4-FFF2-40B4-BE49-F238E27FC236}">
                  <a16:creationId xmlns:a16="http://schemas.microsoft.com/office/drawing/2014/main" id="{45D7F0AD-189D-12ED-DD88-3FF2B798935F}"/>
                </a:ext>
              </a:extLst>
            </p:cNvPr>
            <p:cNvSpPr txBox="1"/>
            <p:nvPr/>
          </p:nvSpPr>
          <p:spPr>
            <a:xfrm>
              <a:off x="0" y="-764859"/>
              <a:ext cx="7315200" cy="3412747"/>
            </a:xfrm>
            <a:prstGeom prst="rect">
              <a:avLst/>
            </a:prstGeom>
          </p:spPr>
          <p:txBody>
            <a:bodyPr lIns="0" tIns="0" rIns="0" bIns="0" rtlCol="0" anchor="ctr"/>
            <a:lstStyle/>
            <a:p>
              <a:pPr algn="ctr">
                <a:lnSpc>
                  <a:spcPts val="4320"/>
                </a:lnSpc>
              </a:pPr>
              <a:r>
                <a:rPr lang="en-GB" sz="3600">
                  <a:latin typeface="Proxima Nova Bold"/>
                  <a:ea typeface="Proxima Nova Bold"/>
                  <a:cs typeface="Proxima Nova Bold"/>
                  <a:sym typeface="Proxima Nova Bold"/>
                </a:rPr>
                <a:t>3.1.1 Issue clear guidance to make the authorisation processes for non-Russian gas as robust as possible </a:t>
              </a:r>
              <a:endParaRPr lang="en-US" sz="3600">
                <a:latin typeface="Proxima Nova Bold"/>
                <a:ea typeface="Proxima Nova Bold"/>
                <a:cs typeface="Proxima Nova Bold"/>
                <a:sym typeface="Proxima Nova Bold"/>
              </a:endParaRPr>
            </a:p>
          </p:txBody>
        </p:sp>
      </p:grpSp>
      <p:grpSp>
        <p:nvGrpSpPr>
          <p:cNvPr id="11" name="Group 11">
            <a:extLst>
              <a:ext uri="{FF2B5EF4-FFF2-40B4-BE49-F238E27FC236}">
                <a16:creationId xmlns:a16="http://schemas.microsoft.com/office/drawing/2014/main" id="{4636BC69-402F-4E62-5AC2-9F3266651DAE}"/>
              </a:ext>
            </a:extLst>
          </p:cNvPr>
          <p:cNvGrpSpPr/>
          <p:nvPr/>
        </p:nvGrpSpPr>
        <p:grpSpPr>
          <a:xfrm>
            <a:off x="9265920" y="3897852"/>
            <a:ext cx="14142720" cy="4091209"/>
            <a:chOff x="0" y="0"/>
            <a:chExt cx="14142720" cy="4091209"/>
          </a:xfrm>
        </p:grpSpPr>
        <p:sp>
          <p:nvSpPr>
            <p:cNvPr id="12" name="Freeform 12">
              <a:extLst>
                <a:ext uri="{FF2B5EF4-FFF2-40B4-BE49-F238E27FC236}">
                  <a16:creationId xmlns:a16="http://schemas.microsoft.com/office/drawing/2014/main" id="{1643C1F2-29B8-95F0-B34B-6729BA94CBB5}"/>
                </a:ext>
              </a:extLst>
            </p:cNvPr>
            <p:cNvSpPr/>
            <p:nvPr/>
          </p:nvSpPr>
          <p:spPr>
            <a:xfrm>
              <a:off x="0" y="0"/>
              <a:ext cx="14142720" cy="4091209"/>
            </a:xfrm>
            <a:custGeom>
              <a:avLst/>
              <a:gdLst/>
              <a:ahLst/>
              <a:cxnLst/>
              <a:rect l="l" t="t" r="r" b="b"/>
              <a:pathLst>
                <a:path w="14142720" h="4091209">
                  <a:moveTo>
                    <a:pt x="177800" y="0"/>
                  </a:moveTo>
                  <a:lnTo>
                    <a:pt x="13964920" y="0"/>
                  </a:lnTo>
                  <a:cubicBezTo>
                    <a:pt x="14012075" y="0"/>
                    <a:pt x="14057300" y="18732"/>
                    <a:pt x="14090644" y="52076"/>
                  </a:cubicBezTo>
                  <a:cubicBezTo>
                    <a:pt x="14123988" y="85420"/>
                    <a:pt x="14142720" y="130645"/>
                    <a:pt x="14142720" y="177800"/>
                  </a:cubicBezTo>
                  <a:lnTo>
                    <a:pt x="14142720" y="3913409"/>
                  </a:lnTo>
                  <a:cubicBezTo>
                    <a:pt x="14142720" y="4011606"/>
                    <a:pt x="14063115" y="4091209"/>
                    <a:pt x="13964920" y="4091209"/>
                  </a:cubicBezTo>
                  <a:lnTo>
                    <a:pt x="177800" y="4091209"/>
                  </a:lnTo>
                  <a:cubicBezTo>
                    <a:pt x="130645" y="4091209"/>
                    <a:pt x="85420" y="4072477"/>
                    <a:pt x="52076" y="4039133"/>
                  </a:cubicBezTo>
                  <a:cubicBezTo>
                    <a:pt x="18732" y="4005789"/>
                    <a:pt x="0" y="3960565"/>
                    <a:pt x="0" y="3913409"/>
                  </a:cubicBezTo>
                  <a:lnTo>
                    <a:pt x="0" y="177800"/>
                  </a:lnTo>
                  <a:cubicBezTo>
                    <a:pt x="0" y="79604"/>
                    <a:pt x="79604" y="0"/>
                    <a:pt x="177800" y="0"/>
                  </a:cubicBezTo>
                  <a:close/>
                </a:path>
              </a:pathLst>
            </a:custGeom>
            <a:solidFill>
              <a:srgbClr val="FFFFFF"/>
            </a:solidFill>
          </p:spPr>
          <p:txBody>
            <a:bodyPr/>
            <a:lstStyle/>
            <a:p>
              <a:endParaRPr lang="de-DE" sz="2667"/>
            </a:p>
          </p:txBody>
        </p:sp>
      </p:grpSp>
      <p:grpSp>
        <p:nvGrpSpPr>
          <p:cNvPr id="13" name="Group 13">
            <a:extLst>
              <a:ext uri="{FF2B5EF4-FFF2-40B4-BE49-F238E27FC236}">
                <a16:creationId xmlns:a16="http://schemas.microsoft.com/office/drawing/2014/main" id="{2E8616EE-38A4-539B-502D-58F25399CA54}"/>
              </a:ext>
            </a:extLst>
          </p:cNvPr>
          <p:cNvGrpSpPr/>
          <p:nvPr/>
        </p:nvGrpSpPr>
        <p:grpSpPr>
          <a:xfrm>
            <a:off x="9875520" y="4257441"/>
            <a:ext cx="13289280" cy="3362505"/>
            <a:chOff x="0" y="-9525"/>
            <a:chExt cx="12923520" cy="3362505"/>
          </a:xfrm>
        </p:grpSpPr>
        <p:sp>
          <p:nvSpPr>
            <p:cNvPr id="14" name="Freeform 14">
              <a:extLst>
                <a:ext uri="{FF2B5EF4-FFF2-40B4-BE49-F238E27FC236}">
                  <a16:creationId xmlns:a16="http://schemas.microsoft.com/office/drawing/2014/main" id="{42BA06A9-EB1B-1F06-6F49-05D66C2E36C8}"/>
                </a:ext>
              </a:extLst>
            </p:cNvPr>
            <p:cNvSpPr/>
            <p:nvPr/>
          </p:nvSpPr>
          <p:spPr>
            <a:xfrm>
              <a:off x="0" y="0"/>
              <a:ext cx="12923520" cy="3352980"/>
            </a:xfrm>
            <a:custGeom>
              <a:avLst/>
              <a:gdLst/>
              <a:ahLst/>
              <a:cxnLst/>
              <a:rect l="l" t="t" r="r" b="b"/>
              <a:pathLst>
                <a:path w="12923520" h="3352980">
                  <a:moveTo>
                    <a:pt x="0" y="0"/>
                  </a:moveTo>
                  <a:lnTo>
                    <a:pt x="12923520" y="0"/>
                  </a:lnTo>
                  <a:lnTo>
                    <a:pt x="12923520" y="3352980"/>
                  </a:lnTo>
                  <a:lnTo>
                    <a:pt x="0" y="3352980"/>
                  </a:lnTo>
                  <a:close/>
                </a:path>
              </a:pathLst>
            </a:custGeom>
            <a:blipFill>
              <a:blip r:embed="rId4">
                <a:alphaModFix amt="0"/>
              </a:blip>
              <a:stretch>
                <a:fillRect l="-27466" r="-27466" b="-132714"/>
              </a:stretch>
            </a:blipFill>
          </p:spPr>
          <p:txBody>
            <a:bodyPr/>
            <a:lstStyle/>
            <a:p>
              <a:endParaRPr lang="de-DE" sz="3200">
                <a:solidFill>
                  <a:srgbClr val="002060"/>
                </a:solidFill>
              </a:endParaRPr>
            </a:p>
          </p:txBody>
        </p:sp>
        <p:sp>
          <p:nvSpPr>
            <p:cNvPr id="15" name="TextBox 15">
              <a:extLst>
                <a:ext uri="{FF2B5EF4-FFF2-40B4-BE49-F238E27FC236}">
                  <a16:creationId xmlns:a16="http://schemas.microsoft.com/office/drawing/2014/main" id="{EAF04C32-B818-C487-8615-7BBE0BB2FF23}"/>
                </a:ext>
              </a:extLst>
            </p:cNvPr>
            <p:cNvSpPr txBox="1"/>
            <p:nvPr/>
          </p:nvSpPr>
          <p:spPr>
            <a:xfrm>
              <a:off x="0" y="-9525"/>
              <a:ext cx="12923520" cy="3362505"/>
            </a:xfrm>
            <a:prstGeom prst="rect">
              <a:avLst/>
            </a:prstGeom>
          </p:spPr>
          <p:txBody>
            <a:bodyPr lIns="0" tIns="0" rIns="0" bIns="0" rtlCol="0" anchor="ctr"/>
            <a:lstStyle/>
            <a:p>
              <a:pPr marL="875443" lvl="1" indent="-457200">
                <a:lnSpc>
                  <a:spcPts val="4160"/>
                </a:lnSpc>
                <a:spcAft>
                  <a:spcPts val="1200"/>
                </a:spcAft>
                <a:buFont typeface="Wingdings" panose="05000000000000000000" pitchFamily="2" charset="2"/>
                <a:buChar char="q"/>
              </a:pPr>
              <a:r>
                <a:rPr lang="en-US" sz="2600" b="0">
                  <a:solidFill>
                    <a:srgbClr val="002060"/>
                  </a:solidFill>
                  <a:latin typeface="+mj-lt"/>
                </a:rPr>
                <a:t>We have created an </a:t>
              </a:r>
              <a:r>
                <a:rPr lang="en-US" sz="2600">
                  <a:solidFill>
                    <a:srgbClr val="002060"/>
                  </a:solidFill>
                  <a:latin typeface="+mj-lt"/>
                </a:rPr>
                <a:t>unclear patchwork of rules</a:t>
              </a:r>
              <a:r>
                <a:rPr lang="en-US" sz="2600" b="0">
                  <a:solidFill>
                    <a:srgbClr val="002060"/>
                  </a:solidFill>
                  <a:latin typeface="+mj-lt"/>
                </a:rPr>
                <a:t> applying to the Russian gas phase out. As a consequence, there are different import requirements in each MS.</a:t>
              </a:r>
            </a:p>
            <a:p>
              <a:pPr marL="875443" lvl="1" indent="-457200">
                <a:lnSpc>
                  <a:spcPts val="4160"/>
                </a:lnSpc>
                <a:buFont typeface="Wingdings" panose="05000000000000000000" pitchFamily="2" charset="2"/>
                <a:buChar char="q"/>
              </a:pPr>
              <a:r>
                <a:rPr lang="en-GB" sz="2600" i="1">
                  <a:solidFill>
                    <a:srgbClr val="002060"/>
                  </a:solidFill>
                  <a:latin typeface="+mj-lt"/>
                </a:rPr>
                <a:t>“The Forum urges the Commission to coordinate the development of a harmonised pre-authorisation procedure, allowing for mutual recognition of authorisations, in cooperation with the industry and the competent authorities.”</a:t>
              </a:r>
              <a:endParaRPr lang="en-US" sz="2600">
                <a:solidFill>
                  <a:srgbClr val="002060"/>
                </a:solidFill>
                <a:latin typeface="+mj-lt"/>
              </a:endParaRPr>
            </a:p>
          </p:txBody>
        </p:sp>
      </p:grpSp>
      <p:grpSp>
        <p:nvGrpSpPr>
          <p:cNvPr id="16" name="Group 16">
            <a:extLst>
              <a:ext uri="{FF2B5EF4-FFF2-40B4-BE49-F238E27FC236}">
                <a16:creationId xmlns:a16="http://schemas.microsoft.com/office/drawing/2014/main" id="{7282834D-D80B-93C6-A88A-DA3B78C4EA37}"/>
              </a:ext>
            </a:extLst>
          </p:cNvPr>
          <p:cNvGrpSpPr/>
          <p:nvPr/>
        </p:nvGrpSpPr>
        <p:grpSpPr>
          <a:xfrm>
            <a:off x="-1" y="-27016"/>
            <a:ext cx="24384000" cy="1828800"/>
            <a:chOff x="0" y="0"/>
            <a:chExt cx="24384000" cy="1828800"/>
          </a:xfrm>
        </p:grpSpPr>
        <p:sp>
          <p:nvSpPr>
            <p:cNvPr id="17" name="Freeform 17">
              <a:extLst>
                <a:ext uri="{FF2B5EF4-FFF2-40B4-BE49-F238E27FC236}">
                  <a16:creationId xmlns:a16="http://schemas.microsoft.com/office/drawing/2014/main" id="{F9AD7F58-7C68-795D-9EDD-C6A18C01463A}"/>
                </a:ext>
              </a:extLst>
            </p:cNvPr>
            <p:cNvSpPr/>
            <p:nvPr/>
          </p:nvSpPr>
          <p:spPr>
            <a:xfrm>
              <a:off x="0" y="0"/>
              <a:ext cx="24384000" cy="1828800"/>
            </a:xfrm>
            <a:custGeom>
              <a:avLst/>
              <a:gdLst/>
              <a:ahLst/>
              <a:cxnLst/>
              <a:rect l="l" t="t" r="r" b="b"/>
              <a:pathLst>
                <a:path w="24384000" h="1828800">
                  <a:moveTo>
                    <a:pt x="0" y="0"/>
                  </a:moveTo>
                  <a:lnTo>
                    <a:pt x="24384000" y="0"/>
                  </a:lnTo>
                  <a:lnTo>
                    <a:pt x="24384000" y="1828800"/>
                  </a:lnTo>
                  <a:lnTo>
                    <a:pt x="0" y="1828800"/>
                  </a:lnTo>
                  <a:close/>
                </a:path>
              </a:pathLst>
            </a:custGeom>
            <a:solidFill>
              <a:srgbClr val="0D5F8B"/>
            </a:solidFill>
          </p:spPr>
          <p:txBody>
            <a:bodyPr/>
            <a:lstStyle/>
            <a:p>
              <a:endParaRPr lang="de-DE" sz="2667"/>
            </a:p>
          </p:txBody>
        </p:sp>
      </p:grpSp>
      <p:grpSp>
        <p:nvGrpSpPr>
          <p:cNvPr id="18" name="Group 18">
            <a:extLst>
              <a:ext uri="{FF2B5EF4-FFF2-40B4-BE49-F238E27FC236}">
                <a16:creationId xmlns:a16="http://schemas.microsoft.com/office/drawing/2014/main" id="{96E3A435-CF82-08D3-60B0-BD8804474B99}"/>
              </a:ext>
            </a:extLst>
          </p:cNvPr>
          <p:cNvGrpSpPr/>
          <p:nvPr/>
        </p:nvGrpSpPr>
        <p:grpSpPr>
          <a:xfrm>
            <a:off x="975360" y="201168"/>
            <a:ext cx="20726400" cy="1414272"/>
            <a:chOff x="0" y="0"/>
            <a:chExt cx="20726400" cy="1414272"/>
          </a:xfrm>
        </p:grpSpPr>
        <p:sp>
          <p:nvSpPr>
            <p:cNvPr id="19" name="Freeform 19">
              <a:extLst>
                <a:ext uri="{FF2B5EF4-FFF2-40B4-BE49-F238E27FC236}">
                  <a16:creationId xmlns:a16="http://schemas.microsoft.com/office/drawing/2014/main" id="{ED9B27F4-0E35-014C-2761-1E220A79F1AA}"/>
                </a:ext>
              </a:extLst>
            </p:cNvPr>
            <p:cNvSpPr/>
            <p:nvPr/>
          </p:nvSpPr>
          <p:spPr>
            <a:xfrm>
              <a:off x="0" y="0"/>
              <a:ext cx="20726400" cy="1414272"/>
            </a:xfrm>
            <a:custGeom>
              <a:avLst/>
              <a:gdLst/>
              <a:ahLst/>
              <a:cxnLst/>
              <a:rect l="l" t="t" r="r" b="b"/>
              <a:pathLst>
                <a:path w="20726400" h="1414272">
                  <a:moveTo>
                    <a:pt x="0" y="0"/>
                  </a:moveTo>
                  <a:lnTo>
                    <a:pt x="20726400" y="0"/>
                  </a:lnTo>
                  <a:lnTo>
                    <a:pt x="20726400" y="1414272"/>
                  </a:lnTo>
                  <a:lnTo>
                    <a:pt x="0" y="1414272"/>
                  </a:lnTo>
                  <a:close/>
                </a:path>
              </a:pathLst>
            </a:custGeom>
            <a:blipFill>
              <a:blip r:embed="rId4">
                <a:alphaModFix amt="0"/>
              </a:blip>
              <a:stretch>
                <a:fillRect t="-235556" b="-235556"/>
              </a:stretch>
            </a:blipFill>
          </p:spPr>
          <p:txBody>
            <a:bodyPr/>
            <a:lstStyle/>
            <a:p>
              <a:endParaRPr lang="de-DE" sz="2667"/>
            </a:p>
          </p:txBody>
        </p:sp>
        <p:sp>
          <p:nvSpPr>
            <p:cNvPr id="20" name="TextBox 20">
              <a:extLst>
                <a:ext uri="{FF2B5EF4-FFF2-40B4-BE49-F238E27FC236}">
                  <a16:creationId xmlns:a16="http://schemas.microsoft.com/office/drawing/2014/main" id="{D024B586-86BA-54E9-3D65-9F1328320F51}"/>
                </a:ext>
              </a:extLst>
            </p:cNvPr>
            <p:cNvSpPr txBox="1"/>
            <p:nvPr/>
          </p:nvSpPr>
          <p:spPr>
            <a:xfrm>
              <a:off x="0" y="9525"/>
              <a:ext cx="20726400" cy="1404747"/>
            </a:xfrm>
            <a:prstGeom prst="rect">
              <a:avLst/>
            </a:prstGeom>
          </p:spPr>
          <p:txBody>
            <a:bodyPr lIns="0" tIns="0" rIns="0" bIns="0" rtlCol="0" anchor="ctr"/>
            <a:lstStyle/>
            <a:p>
              <a:pPr>
                <a:lnSpc>
                  <a:spcPts val="7040"/>
                </a:lnSpc>
              </a:pPr>
              <a:r>
                <a:rPr lang="en-US" sz="5867">
                  <a:latin typeface="Proxima Nova Bold"/>
                  <a:ea typeface="Proxima Nova Bold"/>
                  <a:cs typeface="Proxima Nova Bold"/>
                  <a:sym typeface="Proxima Nova Bold"/>
                </a:rPr>
                <a:t>There is more we can do to make Europe attractive </a:t>
              </a:r>
            </a:p>
          </p:txBody>
        </p:sp>
      </p:grpSp>
      <p:sp>
        <p:nvSpPr>
          <p:cNvPr id="21" name="Freeform 21">
            <a:extLst>
              <a:ext uri="{FF2B5EF4-FFF2-40B4-BE49-F238E27FC236}">
                <a16:creationId xmlns:a16="http://schemas.microsoft.com/office/drawing/2014/main" id="{E7048862-9CB0-192F-0DD8-33928F4584D8}"/>
              </a:ext>
            </a:extLst>
          </p:cNvPr>
          <p:cNvSpPr/>
          <p:nvPr/>
        </p:nvSpPr>
        <p:spPr>
          <a:xfrm>
            <a:off x="20946167" y="143130"/>
            <a:ext cx="2833389" cy="1492759"/>
          </a:xfrm>
          <a:custGeom>
            <a:avLst/>
            <a:gdLst/>
            <a:ahLst/>
            <a:cxnLst/>
            <a:rect l="l" t="t" r="r" b="b"/>
            <a:pathLst>
              <a:path w="2125042" h="1119569">
                <a:moveTo>
                  <a:pt x="0" y="0"/>
                </a:moveTo>
                <a:lnTo>
                  <a:pt x="2125041" y="0"/>
                </a:lnTo>
                <a:lnTo>
                  <a:pt x="2125041" y="1119568"/>
                </a:lnTo>
                <a:lnTo>
                  <a:pt x="0" y="1119568"/>
                </a:lnTo>
                <a:lnTo>
                  <a:pt x="0" y="0"/>
                </a:lnTo>
                <a:close/>
              </a:path>
            </a:pathLst>
          </a:custGeom>
          <a:blipFill>
            <a:blip r:embed="rId5"/>
            <a:stretch>
              <a:fillRect/>
            </a:stretch>
          </a:blipFill>
        </p:spPr>
        <p:txBody>
          <a:bodyPr/>
          <a:lstStyle/>
          <a:p>
            <a:endParaRPr lang="de-DE" sz="2667"/>
          </a:p>
        </p:txBody>
      </p:sp>
      <p:grpSp>
        <p:nvGrpSpPr>
          <p:cNvPr id="22" name="Group 22">
            <a:extLst>
              <a:ext uri="{FF2B5EF4-FFF2-40B4-BE49-F238E27FC236}">
                <a16:creationId xmlns:a16="http://schemas.microsoft.com/office/drawing/2014/main" id="{720A2C64-8099-20E8-C4C7-9472A73819F1}"/>
              </a:ext>
            </a:extLst>
          </p:cNvPr>
          <p:cNvGrpSpPr/>
          <p:nvPr/>
        </p:nvGrpSpPr>
        <p:grpSpPr>
          <a:xfrm>
            <a:off x="975360" y="8253192"/>
            <a:ext cx="7802880" cy="4091209"/>
            <a:chOff x="0" y="0"/>
            <a:chExt cx="7802880" cy="4091209"/>
          </a:xfrm>
        </p:grpSpPr>
        <p:sp>
          <p:nvSpPr>
            <p:cNvPr id="23" name="Freeform 23">
              <a:extLst>
                <a:ext uri="{FF2B5EF4-FFF2-40B4-BE49-F238E27FC236}">
                  <a16:creationId xmlns:a16="http://schemas.microsoft.com/office/drawing/2014/main" id="{903417FF-FAF6-E934-43F1-AC1DA30D3971}"/>
                </a:ext>
              </a:extLst>
            </p:cNvPr>
            <p:cNvSpPr/>
            <p:nvPr/>
          </p:nvSpPr>
          <p:spPr>
            <a:xfrm>
              <a:off x="0" y="0"/>
              <a:ext cx="7802880" cy="4091209"/>
            </a:xfrm>
            <a:custGeom>
              <a:avLst/>
              <a:gdLst/>
              <a:ahLst/>
              <a:cxnLst/>
              <a:rect l="l" t="t" r="r" b="b"/>
              <a:pathLst>
                <a:path w="7802880" h="4091209">
                  <a:moveTo>
                    <a:pt x="177800" y="0"/>
                  </a:moveTo>
                  <a:lnTo>
                    <a:pt x="7625080" y="0"/>
                  </a:lnTo>
                  <a:cubicBezTo>
                    <a:pt x="7723277" y="0"/>
                    <a:pt x="7802880" y="79604"/>
                    <a:pt x="7802880" y="177800"/>
                  </a:cubicBezTo>
                  <a:lnTo>
                    <a:pt x="7802880" y="3913409"/>
                  </a:lnTo>
                  <a:cubicBezTo>
                    <a:pt x="7802880" y="4011606"/>
                    <a:pt x="7723277" y="4091209"/>
                    <a:pt x="7625080" y="4091209"/>
                  </a:cubicBezTo>
                  <a:lnTo>
                    <a:pt x="177800" y="4091209"/>
                  </a:lnTo>
                  <a:cubicBezTo>
                    <a:pt x="130645" y="4091209"/>
                    <a:pt x="85420" y="4072477"/>
                    <a:pt x="52076" y="4039133"/>
                  </a:cubicBezTo>
                  <a:cubicBezTo>
                    <a:pt x="18732" y="4005789"/>
                    <a:pt x="0" y="3960565"/>
                    <a:pt x="0" y="3913409"/>
                  </a:cubicBezTo>
                  <a:lnTo>
                    <a:pt x="0" y="177800"/>
                  </a:lnTo>
                  <a:cubicBezTo>
                    <a:pt x="0" y="79604"/>
                    <a:pt x="79604" y="0"/>
                    <a:pt x="177800" y="0"/>
                  </a:cubicBezTo>
                  <a:close/>
                </a:path>
              </a:pathLst>
            </a:custGeom>
            <a:solidFill>
              <a:srgbClr val="F7941D"/>
            </a:solidFill>
          </p:spPr>
          <p:txBody>
            <a:bodyPr/>
            <a:lstStyle/>
            <a:p>
              <a:endParaRPr lang="de-DE" sz="2667"/>
            </a:p>
          </p:txBody>
        </p:sp>
      </p:grpSp>
      <p:sp>
        <p:nvSpPr>
          <p:cNvPr id="25" name="Freeform 25">
            <a:extLst>
              <a:ext uri="{FF2B5EF4-FFF2-40B4-BE49-F238E27FC236}">
                <a16:creationId xmlns:a16="http://schemas.microsoft.com/office/drawing/2014/main" id="{71EAF198-22B0-41AF-8A9E-AE4C6DB418BE}"/>
              </a:ext>
            </a:extLst>
          </p:cNvPr>
          <p:cNvSpPr/>
          <p:nvPr/>
        </p:nvSpPr>
        <p:spPr>
          <a:xfrm>
            <a:off x="1219200" y="8008788"/>
            <a:ext cx="7315200" cy="3095733"/>
          </a:xfrm>
          <a:custGeom>
            <a:avLst/>
            <a:gdLst/>
            <a:ahLst/>
            <a:cxnLst/>
            <a:rect l="l" t="t" r="r" b="b"/>
            <a:pathLst>
              <a:path w="7315200" h="3095734">
                <a:moveTo>
                  <a:pt x="0" y="0"/>
                </a:moveTo>
                <a:lnTo>
                  <a:pt x="7315200" y="0"/>
                </a:lnTo>
                <a:lnTo>
                  <a:pt x="7315200" y="3095734"/>
                </a:lnTo>
                <a:lnTo>
                  <a:pt x="0" y="3095734"/>
                </a:lnTo>
                <a:close/>
              </a:path>
            </a:pathLst>
          </a:custGeom>
          <a:blipFill>
            <a:blip r:embed="rId4">
              <a:alphaModFix amt="0"/>
            </a:blip>
            <a:stretch>
              <a:fillRect t="-2721" b="10635"/>
            </a:stretch>
          </a:blipFill>
        </p:spPr>
        <p:txBody>
          <a:bodyPr/>
          <a:lstStyle/>
          <a:p>
            <a:endParaRPr lang="de-DE" sz="2667"/>
          </a:p>
        </p:txBody>
      </p:sp>
      <p:grpSp>
        <p:nvGrpSpPr>
          <p:cNvPr id="27" name="Group 27">
            <a:extLst>
              <a:ext uri="{FF2B5EF4-FFF2-40B4-BE49-F238E27FC236}">
                <a16:creationId xmlns:a16="http://schemas.microsoft.com/office/drawing/2014/main" id="{089CC244-506F-148A-B1FF-726E8B868376}"/>
              </a:ext>
            </a:extLst>
          </p:cNvPr>
          <p:cNvGrpSpPr/>
          <p:nvPr/>
        </p:nvGrpSpPr>
        <p:grpSpPr>
          <a:xfrm>
            <a:off x="1219200" y="10185151"/>
            <a:ext cx="7315200" cy="1818315"/>
            <a:chOff x="0" y="0"/>
            <a:chExt cx="7315200" cy="1818315"/>
          </a:xfrm>
        </p:grpSpPr>
        <p:sp>
          <p:nvSpPr>
            <p:cNvPr id="28" name="Freeform 28">
              <a:extLst>
                <a:ext uri="{FF2B5EF4-FFF2-40B4-BE49-F238E27FC236}">
                  <a16:creationId xmlns:a16="http://schemas.microsoft.com/office/drawing/2014/main" id="{0B0D3C00-805F-3B7F-B617-AC0324B85C05}"/>
                </a:ext>
              </a:extLst>
            </p:cNvPr>
            <p:cNvSpPr/>
            <p:nvPr/>
          </p:nvSpPr>
          <p:spPr>
            <a:xfrm>
              <a:off x="0" y="0"/>
              <a:ext cx="7315200" cy="1818315"/>
            </a:xfrm>
            <a:custGeom>
              <a:avLst/>
              <a:gdLst/>
              <a:ahLst/>
              <a:cxnLst/>
              <a:rect l="l" t="t" r="r" b="b"/>
              <a:pathLst>
                <a:path w="7315200" h="1818315">
                  <a:moveTo>
                    <a:pt x="0" y="0"/>
                  </a:moveTo>
                  <a:lnTo>
                    <a:pt x="7315200" y="0"/>
                  </a:lnTo>
                  <a:lnTo>
                    <a:pt x="7315200" y="1818315"/>
                  </a:lnTo>
                  <a:lnTo>
                    <a:pt x="0" y="1818315"/>
                  </a:lnTo>
                  <a:close/>
                </a:path>
              </a:pathLst>
            </a:custGeom>
            <a:blipFill>
              <a:blip r:embed="rId4">
                <a:alphaModFix amt="0"/>
              </a:blip>
              <a:stretch>
                <a:fillRect l="-18428" r="-18428" b="-114563"/>
              </a:stretch>
            </a:blipFill>
          </p:spPr>
          <p:txBody>
            <a:bodyPr/>
            <a:lstStyle/>
            <a:p>
              <a:endParaRPr lang="de-DE" sz="2667"/>
            </a:p>
          </p:txBody>
        </p:sp>
        <p:sp>
          <p:nvSpPr>
            <p:cNvPr id="29" name="TextBox 29">
              <a:extLst>
                <a:ext uri="{FF2B5EF4-FFF2-40B4-BE49-F238E27FC236}">
                  <a16:creationId xmlns:a16="http://schemas.microsoft.com/office/drawing/2014/main" id="{26268B12-4223-B419-D43E-C3937F013005}"/>
                </a:ext>
              </a:extLst>
            </p:cNvPr>
            <p:cNvSpPr txBox="1"/>
            <p:nvPr/>
          </p:nvSpPr>
          <p:spPr>
            <a:xfrm>
              <a:off x="0" y="0"/>
              <a:ext cx="7315200" cy="1818315"/>
            </a:xfrm>
            <a:prstGeom prst="rect">
              <a:avLst/>
            </a:prstGeom>
          </p:spPr>
          <p:txBody>
            <a:bodyPr lIns="0" tIns="0" rIns="0" bIns="0" rtlCol="0" anchor="ctr"/>
            <a:lstStyle/>
            <a:p>
              <a:pPr algn="ctr">
                <a:lnSpc>
                  <a:spcPts val="4320"/>
                </a:lnSpc>
              </a:pPr>
              <a:endParaRPr lang="en-US" sz="3600">
                <a:latin typeface="Proxima Nova Bold"/>
                <a:ea typeface="Proxima Nova Bold"/>
                <a:cs typeface="Proxima Nova Bold"/>
                <a:sym typeface="Proxima Nova Bold"/>
              </a:endParaRPr>
            </a:p>
          </p:txBody>
        </p:sp>
      </p:grpSp>
      <p:grpSp>
        <p:nvGrpSpPr>
          <p:cNvPr id="30" name="Group 30">
            <a:extLst>
              <a:ext uri="{FF2B5EF4-FFF2-40B4-BE49-F238E27FC236}">
                <a16:creationId xmlns:a16="http://schemas.microsoft.com/office/drawing/2014/main" id="{345C8B77-2F38-765E-723A-2D7CC738537A}"/>
              </a:ext>
            </a:extLst>
          </p:cNvPr>
          <p:cNvGrpSpPr/>
          <p:nvPr/>
        </p:nvGrpSpPr>
        <p:grpSpPr>
          <a:xfrm>
            <a:off x="9265920" y="8253192"/>
            <a:ext cx="14142720" cy="4091209"/>
            <a:chOff x="0" y="0"/>
            <a:chExt cx="14142720" cy="4091209"/>
          </a:xfrm>
        </p:grpSpPr>
        <p:sp>
          <p:nvSpPr>
            <p:cNvPr id="31" name="Freeform 31">
              <a:extLst>
                <a:ext uri="{FF2B5EF4-FFF2-40B4-BE49-F238E27FC236}">
                  <a16:creationId xmlns:a16="http://schemas.microsoft.com/office/drawing/2014/main" id="{744B14ED-422C-C690-7580-ED9D7841AA85}"/>
                </a:ext>
              </a:extLst>
            </p:cNvPr>
            <p:cNvSpPr/>
            <p:nvPr/>
          </p:nvSpPr>
          <p:spPr>
            <a:xfrm>
              <a:off x="0" y="0"/>
              <a:ext cx="14142720" cy="4091209"/>
            </a:xfrm>
            <a:custGeom>
              <a:avLst/>
              <a:gdLst/>
              <a:ahLst/>
              <a:cxnLst/>
              <a:rect l="l" t="t" r="r" b="b"/>
              <a:pathLst>
                <a:path w="14142720" h="4091209">
                  <a:moveTo>
                    <a:pt x="177800" y="0"/>
                  </a:moveTo>
                  <a:lnTo>
                    <a:pt x="13964920" y="0"/>
                  </a:lnTo>
                  <a:cubicBezTo>
                    <a:pt x="14012075" y="0"/>
                    <a:pt x="14057300" y="18732"/>
                    <a:pt x="14090644" y="52076"/>
                  </a:cubicBezTo>
                  <a:cubicBezTo>
                    <a:pt x="14123988" y="85420"/>
                    <a:pt x="14142720" y="130645"/>
                    <a:pt x="14142720" y="177800"/>
                  </a:cubicBezTo>
                  <a:lnTo>
                    <a:pt x="14142720" y="3913409"/>
                  </a:lnTo>
                  <a:cubicBezTo>
                    <a:pt x="14142720" y="4011606"/>
                    <a:pt x="14063115" y="4091209"/>
                    <a:pt x="13964920" y="4091209"/>
                  </a:cubicBezTo>
                  <a:lnTo>
                    <a:pt x="177800" y="4091209"/>
                  </a:lnTo>
                  <a:cubicBezTo>
                    <a:pt x="130645" y="4091209"/>
                    <a:pt x="85420" y="4072477"/>
                    <a:pt x="52076" y="4039133"/>
                  </a:cubicBezTo>
                  <a:cubicBezTo>
                    <a:pt x="18732" y="4005789"/>
                    <a:pt x="0" y="3960565"/>
                    <a:pt x="0" y="3913409"/>
                  </a:cubicBezTo>
                  <a:lnTo>
                    <a:pt x="0" y="177800"/>
                  </a:lnTo>
                  <a:cubicBezTo>
                    <a:pt x="0" y="79604"/>
                    <a:pt x="79604" y="0"/>
                    <a:pt x="177800" y="0"/>
                  </a:cubicBezTo>
                  <a:close/>
                </a:path>
              </a:pathLst>
            </a:custGeom>
            <a:solidFill>
              <a:srgbClr val="FFFFFF"/>
            </a:solidFill>
          </p:spPr>
          <p:txBody>
            <a:bodyPr/>
            <a:lstStyle/>
            <a:p>
              <a:endParaRPr lang="de-DE" sz="2667"/>
            </a:p>
          </p:txBody>
        </p:sp>
      </p:grpSp>
      <p:grpSp>
        <p:nvGrpSpPr>
          <p:cNvPr id="32" name="Group 32">
            <a:extLst>
              <a:ext uri="{FF2B5EF4-FFF2-40B4-BE49-F238E27FC236}">
                <a16:creationId xmlns:a16="http://schemas.microsoft.com/office/drawing/2014/main" id="{CB57EF94-E8FF-12C4-1757-BF7112419356}"/>
              </a:ext>
            </a:extLst>
          </p:cNvPr>
          <p:cNvGrpSpPr/>
          <p:nvPr/>
        </p:nvGrpSpPr>
        <p:grpSpPr>
          <a:xfrm>
            <a:off x="9439341" y="8470956"/>
            <a:ext cx="13725459" cy="3646156"/>
            <a:chOff x="-436179" y="-9525"/>
            <a:chExt cx="13725459" cy="3646155"/>
          </a:xfrm>
        </p:grpSpPr>
        <p:sp>
          <p:nvSpPr>
            <p:cNvPr id="33" name="Freeform 33">
              <a:extLst>
                <a:ext uri="{FF2B5EF4-FFF2-40B4-BE49-F238E27FC236}">
                  <a16:creationId xmlns:a16="http://schemas.microsoft.com/office/drawing/2014/main" id="{B16CDA88-E6F9-43C3-3E70-E3873E39D43A}"/>
                </a:ext>
              </a:extLst>
            </p:cNvPr>
            <p:cNvSpPr/>
            <p:nvPr/>
          </p:nvSpPr>
          <p:spPr>
            <a:xfrm>
              <a:off x="-436179" y="-1"/>
              <a:ext cx="12923520" cy="3636631"/>
            </a:xfrm>
            <a:custGeom>
              <a:avLst/>
              <a:gdLst/>
              <a:ahLst/>
              <a:cxnLst/>
              <a:rect l="l" t="t" r="r" b="b"/>
              <a:pathLst>
                <a:path w="12923520" h="3636631">
                  <a:moveTo>
                    <a:pt x="0" y="0"/>
                  </a:moveTo>
                  <a:lnTo>
                    <a:pt x="12923520" y="0"/>
                  </a:lnTo>
                  <a:lnTo>
                    <a:pt x="12923520" y="3636631"/>
                  </a:lnTo>
                  <a:lnTo>
                    <a:pt x="0" y="3636631"/>
                  </a:lnTo>
                  <a:close/>
                </a:path>
              </a:pathLst>
            </a:custGeom>
            <a:blipFill>
              <a:blip r:embed="rId4">
                <a:alphaModFix amt="0"/>
              </a:blip>
              <a:stretch>
                <a:fillRect l="-27466" r="-27466" b="-114563"/>
              </a:stretch>
            </a:blipFill>
          </p:spPr>
          <p:txBody>
            <a:bodyPr/>
            <a:lstStyle/>
            <a:p>
              <a:endParaRPr lang="de-DE" sz="2667">
                <a:solidFill>
                  <a:srgbClr val="002060"/>
                </a:solidFill>
              </a:endParaRPr>
            </a:p>
          </p:txBody>
        </p:sp>
        <p:sp>
          <p:nvSpPr>
            <p:cNvPr id="34" name="TextBox 34">
              <a:extLst>
                <a:ext uri="{FF2B5EF4-FFF2-40B4-BE49-F238E27FC236}">
                  <a16:creationId xmlns:a16="http://schemas.microsoft.com/office/drawing/2014/main" id="{B683025C-0FDF-6B4F-D283-20FFB34251E1}"/>
                </a:ext>
              </a:extLst>
            </p:cNvPr>
            <p:cNvSpPr txBox="1"/>
            <p:nvPr/>
          </p:nvSpPr>
          <p:spPr>
            <a:xfrm>
              <a:off x="0" y="-9525"/>
              <a:ext cx="13289280" cy="3646155"/>
            </a:xfrm>
            <a:prstGeom prst="rect">
              <a:avLst/>
            </a:prstGeom>
          </p:spPr>
          <p:txBody>
            <a:bodyPr lIns="0" tIns="0" rIns="0" bIns="0" rtlCol="0" anchor="ctr"/>
            <a:lstStyle/>
            <a:p>
              <a:pPr marL="875443" lvl="1" indent="-457200">
                <a:lnSpc>
                  <a:spcPts val="4160"/>
                </a:lnSpc>
                <a:spcAft>
                  <a:spcPts val="1800"/>
                </a:spcAft>
                <a:buFont typeface="Wingdings" panose="05000000000000000000" pitchFamily="2" charset="2"/>
                <a:buChar char="q"/>
              </a:pPr>
              <a:r>
                <a:rPr lang="en-US" sz="2600">
                  <a:solidFill>
                    <a:srgbClr val="002060"/>
                  </a:solidFill>
                </a:rPr>
                <a:t>MER</a:t>
              </a:r>
              <a:r>
                <a:rPr lang="en-US" sz="2600" b="0">
                  <a:solidFill>
                    <a:srgbClr val="002060"/>
                  </a:solidFill>
                </a:rPr>
                <a:t> makes it harder and more costly to get gas into Europe, as </a:t>
              </a:r>
              <a:r>
                <a:rPr lang="en-US" sz="2600">
                  <a:solidFill>
                    <a:srgbClr val="002060"/>
                  </a:solidFill>
                </a:rPr>
                <a:t>importers </a:t>
              </a:r>
              <a:r>
                <a:rPr lang="en-GB" sz="2600">
                  <a:solidFill>
                    <a:srgbClr val="002060"/>
                  </a:solidFill>
                </a:rPr>
                <a:t>are not given the means to comply with the Regulation</a:t>
              </a:r>
              <a:r>
                <a:rPr lang="en-GB" sz="2600" b="0">
                  <a:solidFill>
                    <a:srgbClr val="002060"/>
                  </a:solidFill>
                </a:rPr>
                <a:t>.</a:t>
              </a:r>
              <a:endParaRPr lang="en-US" sz="2600" b="0">
                <a:solidFill>
                  <a:srgbClr val="002060"/>
                </a:solidFill>
              </a:endParaRPr>
            </a:p>
            <a:p>
              <a:pPr marL="875443" lvl="1" indent="-457200">
                <a:lnSpc>
                  <a:spcPts val="4160"/>
                </a:lnSpc>
                <a:spcAft>
                  <a:spcPts val="1800"/>
                </a:spcAft>
                <a:buFont typeface="Wingdings" panose="05000000000000000000" pitchFamily="2" charset="2"/>
                <a:buChar char="q"/>
              </a:pPr>
              <a:r>
                <a:rPr lang="en-US" sz="2600" b="0">
                  <a:solidFill>
                    <a:srgbClr val="002060"/>
                  </a:solidFill>
                </a:rPr>
                <a:t>Europe becomes less attractive, costs to customers rise as a consequence. </a:t>
              </a:r>
            </a:p>
            <a:p>
              <a:pPr marL="875443" lvl="1" indent="-457200">
                <a:lnSpc>
                  <a:spcPts val="4160"/>
                </a:lnSpc>
                <a:buFont typeface="Wingdings" panose="05000000000000000000" pitchFamily="2" charset="2"/>
                <a:buChar char="q"/>
              </a:pPr>
              <a:r>
                <a:rPr lang="en-US" sz="2600" i="1">
                  <a:solidFill>
                    <a:srgbClr val="002060"/>
                  </a:solidFill>
                </a:rPr>
                <a:t>“The Forum urges the Commission to start a revision of requirements under MER and suspend their application as a matter of priority.”</a:t>
              </a:r>
            </a:p>
          </p:txBody>
        </p:sp>
      </p:grpSp>
      <p:grpSp>
        <p:nvGrpSpPr>
          <p:cNvPr id="35" name="Group 35">
            <a:extLst>
              <a:ext uri="{FF2B5EF4-FFF2-40B4-BE49-F238E27FC236}">
                <a16:creationId xmlns:a16="http://schemas.microsoft.com/office/drawing/2014/main" id="{640851DC-3C2E-79E9-D2E1-69D1A1A06706}"/>
              </a:ext>
            </a:extLst>
          </p:cNvPr>
          <p:cNvGrpSpPr/>
          <p:nvPr/>
        </p:nvGrpSpPr>
        <p:grpSpPr>
          <a:xfrm>
            <a:off x="0" y="13045440"/>
            <a:ext cx="24384000" cy="670560"/>
            <a:chOff x="0" y="0"/>
            <a:chExt cx="24384000" cy="670560"/>
          </a:xfrm>
        </p:grpSpPr>
        <p:sp>
          <p:nvSpPr>
            <p:cNvPr id="36" name="Freeform 36">
              <a:extLst>
                <a:ext uri="{FF2B5EF4-FFF2-40B4-BE49-F238E27FC236}">
                  <a16:creationId xmlns:a16="http://schemas.microsoft.com/office/drawing/2014/main" id="{6801ABE4-6E61-2448-C481-9D682DB30EA5}"/>
                </a:ext>
              </a:extLst>
            </p:cNvPr>
            <p:cNvSpPr/>
            <p:nvPr/>
          </p:nvSpPr>
          <p:spPr>
            <a:xfrm>
              <a:off x="0" y="0"/>
              <a:ext cx="24384000" cy="670560"/>
            </a:xfrm>
            <a:custGeom>
              <a:avLst/>
              <a:gdLst/>
              <a:ahLst/>
              <a:cxnLst/>
              <a:rect l="l" t="t" r="r" b="b"/>
              <a:pathLst>
                <a:path w="24384000" h="670560">
                  <a:moveTo>
                    <a:pt x="0" y="0"/>
                  </a:moveTo>
                  <a:lnTo>
                    <a:pt x="24384000" y="0"/>
                  </a:lnTo>
                  <a:lnTo>
                    <a:pt x="24384000" y="670560"/>
                  </a:lnTo>
                  <a:lnTo>
                    <a:pt x="0" y="670560"/>
                  </a:lnTo>
                  <a:close/>
                </a:path>
              </a:pathLst>
            </a:custGeom>
            <a:solidFill>
              <a:srgbClr val="0D5F8B"/>
            </a:solidFill>
          </p:spPr>
          <p:txBody>
            <a:bodyPr/>
            <a:lstStyle/>
            <a:p>
              <a:endParaRPr lang="de-DE" sz="2667"/>
            </a:p>
          </p:txBody>
        </p:sp>
      </p:grpSp>
      <p:grpSp>
        <p:nvGrpSpPr>
          <p:cNvPr id="37" name="Group 37">
            <a:extLst>
              <a:ext uri="{FF2B5EF4-FFF2-40B4-BE49-F238E27FC236}">
                <a16:creationId xmlns:a16="http://schemas.microsoft.com/office/drawing/2014/main" id="{05D0F9F3-E074-2B94-9A5F-A9D9F6E81558}"/>
              </a:ext>
            </a:extLst>
          </p:cNvPr>
          <p:cNvGrpSpPr/>
          <p:nvPr/>
        </p:nvGrpSpPr>
        <p:grpSpPr>
          <a:xfrm>
            <a:off x="853440" y="13033248"/>
            <a:ext cx="19507200" cy="682752"/>
            <a:chOff x="0" y="0"/>
            <a:chExt cx="19507200" cy="682752"/>
          </a:xfrm>
        </p:grpSpPr>
        <p:sp>
          <p:nvSpPr>
            <p:cNvPr id="38" name="Freeform 38">
              <a:extLst>
                <a:ext uri="{FF2B5EF4-FFF2-40B4-BE49-F238E27FC236}">
                  <a16:creationId xmlns:a16="http://schemas.microsoft.com/office/drawing/2014/main" id="{6DDD346E-FD5E-868F-F331-D0BADFAB65B1}"/>
                </a:ext>
              </a:extLst>
            </p:cNvPr>
            <p:cNvSpPr/>
            <p:nvPr/>
          </p:nvSpPr>
          <p:spPr>
            <a:xfrm>
              <a:off x="0" y="0"/>
              <a:ext cx="19507200" cy="682752"/>
            </a:xfrm>
            <a:custGeom>
              <a:avLst/>
              <a:gdLst/>
              <a:ahLst/>
              <a:cxnLst/>
              <a:rect l="l" t="t" r="r" b="b"/>
              <a:pathLst>
                <a:path w="19507200" h="682752">
                  <a:moveTo>
                    <a:pt x="0" y="0"/>
                  </a:moveTo>
                  <a:lnTo>
                    <a:pt x="19507200" y="0"/>
                  </a:lnTo>
                  <a:lnTo>
                    <a:pt x="19507200" y="682752"/>
                  </a:lnTo>
                  <a:lnTo>
                    <a:pt x="0" y="682752"/>
                  </a:lnTo>
                  <a:close/>
                </a:path>
              </a:pathLst>
            </a:custGeom>
            <a:blipFill>
              <a:blip r:embed="rId4">
                <a:alphaModFix amt="0"/>
              </a:blip>
              <a:stretch>
                <a:fillRect t="-506715" b="-506715"/>
              </a:stretch>
            </a:blipFill>
          </p:spPr>
          <p:txBody>
            <a:bodyPr/>
            <a:lstStyle/>
            <a:p>
              <a:endParaRPr lang="de-DE" sz="2667"/>
            </a:p>
          </p:txBody>
        </p:sp>
        <p:sp>
          <p:nvSpPr>
            <p:cNvPr id="39" name="TextBox 39">
              <a:extLst>
                <a:ext uri="{FF2B5EF4-FFF2-40B4-BE49-F238E27FC236}">
                  <a16:creationId xmlns:a16="http://schemas.microsoft.com/office/drawing/2014/main" id="{50C92300-6564-4CCE-F1A1-D5C6784B09A6}"/>
                </a:ext>
              </a:extLst>
            </p:cNvPr>
            <p:cNvSpPr txBox="1"/>
            <p:nvPr/>
          </p:nvSpPr>
          <p:spPr>
            <a:xfrm>
              <a:off x="0" y="-28575"/>
              <a:ext cx="19507200" cy="711327"/>
            </a:xfrm>
            <a:prstGeom prst="rect">
              <a:avLst/>
            </a:prstGeom>
          </p:spPr>
          <p:txBody>
            <a:bodyPr lIns="0" tIns="0" rIns="0" bIns="0" rtlCol="0" anchor="ctr"/>
            <a:lstStyle/>
            <a:p>
              <a:pPr>
                <a:lnSpc>
                  <a:spcPts val="2239"/>
                </a:lnSpc>
              </a:pPr>
              <a:r>
                <a:rPr lang="en-US" sz="1865">
                  <a:latin typeface="Calibri (MS)"/>
                  <a:ea typeface="Calibri (MS)"/>
                  <a:cs typeface="Calibri (MS)"/>
                  <a:sym typeface="Calibri (MS)"/>
                </a:rPr>
                <a:t>energy traders europe  |  Integrate by '28  </a:t>
              </a:r>
            </a:p>
          </p:txBody>
        </p:sp>
      </p:grpSp>
      <p:sp>
        <p:nvSpPr>
          <p:cNvPr id="40" name="TextBox 40">
            <a:extLst>
              <a:ext uri="{FF2B5EF4-FFF2-40B4-BE49-F238E27FC236}">
                <a16:creationId xmlns:a16="http://schemas.microsoft.com/office/drawing/2014/main" id="{CE25DC70-AF6D-EBFA-6D21-E64E6B7CD4A9}"/>
              </a:ext>
            </a:extLst>
          </p:cNvPr>
          <p:cNvSpPr txBox="1"/>
          <p:nvPr/>
        </p:nvSpPr>
        <p:spPr>
          <a:xfrm>
            <a:off x="2183744" y="2470631"/>
            <a:ext cx="20016511" cy="575670"/>
          </a:xfrm>
          <a:prstGeom prst="rect">
            <a:avLst/>
          </a:prstGeom>
          <a:solidFill>
            <a:schemeClr val="accent1"/>
          </a:solidFill>
        </p:spPr>
        <p:txBody>
          <a:bodyPr wrap="square" lIns="0" tIns="0" rIns="0" bIns="0" rtlCol="0" anchor="t">
            <a:spAutoFit/>
          </a:bodyPr>
          <a:lstStyle/>
          <a:p>
            <a:pPr algn="ctr">
              <a:lnSpc>
                <a:spcPts val="5040"/>
              </a:lnSpc>
            </a:pPr>
            <a:r>
              <a:rPr lang="en-US" sz="3600" i="1">
                <a:latin typeface="Proxima Nova Bold Italics"/>
                <a:ea typeface="Proxima Nova Bold Italics"/>
                <a:cs typeface="Proxima Nova Bold Italics"/>
                <a:sym typeface="Proxima Nova Bold Italics"/>
              </a:rPr>
              <a:t>We are creating avoidable uncertainty, which risks making a difficult situation worse </a:t>
            </a:r>
          </a:p>
        </p:txBody>
      </p:sp>
      <p:sp>
        <p:nvSpPr>
          <p:cNvPr id="43" name="TextBox 10">
            <a:extLst>
              <a:ext uri="{FF2B5EF4-FFF2-40B4-BE49-F238E27FC236}">
                <a16:creationId xmlns:a16="http://schemas.microsoft.com/office/drawing/2014/main" id="{F251A9C1-D209-3468-1272-1D47AC70A70A}"/>
              </a:ext>
            </a:extLst>
          </p:cNvPr>
          <p:cNvSpPr txBox="1"/>
          <p:nvPr/>
        </p:nvSpPr>
        <p:spPr>
          <a:xfrm>
            <a:off x="1219200" y="8448900"/>
            <a:ext cx="7315200" cy="3412747"/>
          </a:xfrm>
          <a:prstGeom prst="rect">
            <a:avLst/>
          </a:prstGeom>
        </p:spPr>
        <p:txBody>
          <a:bodyPr lIns="0" tIns="0" rIns="0" bIns="0" rtlCol="0" anchor="ctr"/>
          <a:lstStyle/>
          <a:p>
            <a:pPr algn="ctr">
              <a:lnSpc>
                <a:spcPts val="4320"/>
              </a:lnSpc>
            </a:pPr>
            <a:r>
              <a:rPr lang="en-GB" sz="3600">
                <a:latin typeface="Proxima Nova Bold"/>
                <a:ea typeface="Proxima Nova Bold"/>
                <a:cs typeface="Proxima Nova Bold"/>
                <a:sym typeface="Proxima Nova Bold"/>
              </a:rPr>
              <a:t>3.1.2  Amend the methane emissions regulation to access global LNG supplies</a:t>
            </a:r>
            <a:endParaRPr lang="en-US" sz="3600">
              <a:latin typeface="Proxima Nova Bold"/>
              <a:ea typeface="Proxima Nova Bold"/>
              <a:cs typeface="Proxima Nova Bold"/>
              <a:sym typeface="Proxima Nova Bold"/>
            </a:endParaRPr>
          </a:p>
        </p:txBody>
      </p:sp>
    </p:spTree>
    <p:extLst>
      <p:ext uri="{BB962C8B-B14F-4D97-AF65-F5344CB8AC3E}">
        <p14:creationId xmlns:p14="http://schemas.microsoft.com/office/powerpoint/2010/main" val="6870250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30DCF2-9D5F-4ABE-154E-CABB6702A806}"/>
            </a:ext>
          </a:extLst>
        </p:cNvPr>
        <p:cNvGrpSpPr/>
        <p:nvPr/>
      </p:nvGrpSpPr>
      <p:grpSpPr>
        <a:xfrm>
          <a:off x="0" y="0"/>
          <a:ext cx="0" cy="0"/>
          <a:chOff x="0" y="0"/>
          <a:chExt cx="0" cy="0"/>
        </a:xfrm>
      </p:grpSpPr>
      <p:sp>
        <p:nvSpPr>
          <p:cNvPr id="5" name="Freeform 2">
            <a:extLst>
              <a:ext uri="{FF2B5EF4-FFF2-40B4-BE49-F238E27FC236}">
                <a16:creationId xmlns:a16="http://schemas.microsoft.com/office/drawing/2014/main" id="{348A8060-7546-FE8C-F416-7E8B033F903D}"/>
              </a:ext>
            </a:extLst>
          </p:cNvPr>
          <p:cNvSpPr/>
          <p:nvPr/>
        </p:nvSpPr>
        <p:spPr>
          <a:xfrm>
            <a:off x="0" y="0"/>
            <a:ext cx="24384000" cy="13716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74" r="-74"/>
            </a:stretch>
          </a:blipFill>
        </p:spPr>
        <p:txBody>
          <a:bodyPr/>
          <a:lstStyle/>
          <a:p>
            <a:endParaRPr lang="de-DE" sz="2667"/>
          </a:p>
        </p:txBody>
      </p:sp>
      <p:sp>
        <p:nvSpPr>
          <p:cNvPr id="9" name="Freeform 9">
            <a:extLst>
              <a:ext uri="{FF2B5EF4-FFF2-40B4-BE49-F238E27FC236}">
                <a16:creationId xmlns:a16="http://schemas.microsoft.com/office/drawing/2014/main" id="{4055A5E9-66DE-885D-227A-83F2DAF324E0}"/>
              </a:ext>
            </a:extLst>
          </p:cNvPr>
          <p:cNvSpPr/>
          <p:nvPr/>
        </p:nvSpPr>
        <p:spPr>
          <a:xfrm>
            <a:off x="1219200" y="5036153"/>
            <a:ext cx="7315200" cy="3412747"/>
          </a:xfrm>
          <a:custGeom>
            <a:avLst/>
            <a:gdLst/>
            <a:ahLst/>
            <a:cxnLst/>
            <a:rect l="l" t="t" r="r" b="b"/>
            <a:pathLst>
              <a:path w="7315200" h="3412747">
                <a:moveTo>
                  <a:pt x="0" y="0"/>
                </a:moveTo>
                <a:lnTo>
                  <a:pt x="7315200" y="0"/>
                </a:lnTo>
                <a:lnTo>
                  <a:pt x="7315200" y="3412747"/>
                </a:lnTo>
                <a:lnTo>
                  <a:pt x="0" y="3412747"/>
                </a:lnTo>
                <a:close/>
              </a:path>
            </a:pathLst>
          </a:custGeom>
          <a:blipFill>
            <a:blip r:embed="rId4">
              <a:alphaModFix amt="0"/>
            </a:blip>
            <a:stretch>
              <a:fillRect l="-18428" r="-18428" b="-14319"/>
            </a:stretch>
          </a:blipFill>
        </p:spPr>
        <p:txBody>
          <a:bodyPr/>
          <a:lstStyle/>
          <a:p>
            <a:endParaRPr lang="de-DE" sz="2667"/>
          </a:p>
        </p:txBody>
      </p:sp>
      <p:grpSp>
        <p:nvGrpSpPr>
          <p:cNvPr id="11" name="Group 11">
            <a:extLst>
              <a:ext uri="{FF2B5EF4-FFF2-40B4-BE49-F238E27FC236}">
                <a16:creationId xmlns:a16="http://schemas.microsoft.com/office/drawing/2014/main" id="{E428821C-1F91-875C-FC38-CA21F2C1CF9B}"/>
              </a:ext>
            </a:extLst>
          </p:cNvPr>
          <p:cNvGrpSpPr/>
          <p:nvPr/>
        </p:nvGrpSpPr>
        <p:grpSpPr>
          <a:xfrm>
            <a:off x="2031344" y="3897852"/>
            <a:ext cx="21377296" cy="8219261"/>
            <a:chOff x="0" y="0"/>
            <a:chExt cx="14142720" cy="4091209"/>
          </a:xfrm>
        </p:grpSpPr>
        <p:sp>
          <p:nvSpPr>
            <p:cNvPr id="12" name="Freeform 12">
              <a:extLst>
                <a:ext uri="{FF2B5EF4-FFF2-40B4-BE49-F238E27FC236}">
                  <a16:creationId xmlns:a16="http://schemas.microsoft.com/office/drawing/2014/main" id="{D68A3D2F-769A-AE94-823B-76A9C176768C}"/>
                </a:ext>
              </a:extLst>
            </p:cNvPr>
            <p:cNvSpPr/>
            <p:nvPr/>
          </p:nvSpPr>
          <p:spPr>
            <a:xfrm>
              <a:off x="0" y="0"/>
              <a:ext cx="14142720" cy="4091209"/>
            </a:xfrm>
            <a:custGeom>
              <a:avLst/>
              <a:gdLst/>
              <a:ahLst/>
              <a:cxnLst/>
              <a:rect l="l" t="t" r="r" b="b"/>
              <a:pathLst>
                <a:path w="14142720" h="4091209">
                  <a:moveTo>
                    <a:pt x="177800" y="0"/>
                  </a:moveTo>
                  <a:lnTo>
                    <a:pt x="13964920" y="0"/>
                  </a:lnTo>
                  <a:cubicBezTo>
                    <a:pt x="14012075" y="0"/>
                    <a:pt x="14057300" y="18732"/>
                    <a:pt x="14090644" y="52076"/>
                  </a:cubicBezTo>
                  <a:cubicBezTo>
                    <a:pt x="14123988" y="85420"/>
                    <a:pt x="14142720" y="130645"/>
                    <a:pt x="14142720" y="177800"/>
                  </a:cubicBezTo>
                  <a:lnTo>
                    <a:pt x="14142720" y="3913409"/>
                  </a:lnTo>
                  <a:cubicBezTo>
                    <a:pt x="14142720" y="4011606"/>
                    <a:pt x="14063115" y="4091209"/>
                    <a:pt x="13964920" y="4091209"/>
                  </a:cubicBezTo>
                  <a:lnTo>
                    <a:pt x="177800" y="4091209"/>
                  </a:lnTo>
                  <a:cubicBezTo>
                    <a:pt x="130645" y="4091209"/>
                    <a:pt x="85420" y="4072477"/>
                    <a:pt x="52076" y="4039133"/>
                  </a:cubicBezTo>
                  <a:cubicBezTo>
                    <a:pt x="18732" y="4005789"/>
                    <a:pt x="0" y="3960565"/>
                    <a:pt x="0" y="3913409"/>
                  </a:cubicBezTo>
                  <a:lnTo>
                    <a:pt x="0" y="177800"/>
                  </a:lnTo>
                  <a:cubicBezTo>
                    <a:pt x="0" y="79604"/>
                    <a:pt x="79604" y="0"/>
                    <a:pt x="177800" y="0"/>
                  </a:cubicBezTo>
                  <a:close/>
                </a:path>
              </a:pathLst>
            </a:custGeom>
            <a:solidFill>
              <a:srgbClr val="FFFFFF"/>
            </a:solidFill>
          </p:spPr>
          <p:txBody>
            <a:bodyPr/>
            <a:lstStyle/>
            <a:p>
              <a:endParaRPr lang="de-DE" sz="2667"/>
            </a:p>
          </p:txBody>
        </p:sp>
      </p:grpSp>
      <p:grpSp>
        <p:nvGrpSpPr>
          <p:cNvPr id="13" name="Group 13">
            <a:extLst>
              <a:ext uri="{FF2B5EF4-FFF2-40B4-BE49-F238E27FC236}">
                <a16:creationId xmlns:a16="http://schemas.microsoft.com/office/drawing/2014/main" id="{BC2DE0CC-D165-FD3B-73F5-182E7BA88371}"/>
              </a:ext>
            </a:extLst>
          </p:cNvPr>
          <p:cNvGrpSpPr/>
          <p:nvPr/>
        </p:nvGrpSpPr>
        <p:grpSpPr>
          <a:xfrm>
            <a:off x="2689860" y="4266966"/>
            <a:ext cx="20604480" cy="5266752"/>
            <a:chOff x="-6876735" y="0"/>
            <a:chExt cx="20037384" cy="5266752"/>
          </a:xfrm>
        </p:grpSpPr>
        <p:sp>
          <p:nvSpPr>
            <p:cNvPr id="14" name="Freeform 14">
              <a:extLst>
                <a:ext uri="{FF2B5EF4-FFF2-40B4-BE49-F238E27FC236}">
                  <a16:creationId xmlns:a16="http://schemas.microsoft.com/office/drawing/2014/main" id="{7F73437D-58F8-8522-0A74-51C23A4D6129}"/>
                </a:ext>
              </a:extLst>
            </p:cNvPr>
            <p:cNvSpPr/>
            <p:nvPr/>
          </p:nvSpPr>
          <p:spPr>
            <a:xfrm>
              <a:off x="0" y="0"/>
              <a:ext cx="12923520" cy="3352980"/>
            </a:xfrm>
            <a:custGeom>
              <a:avLst/>
              <a:gdLst/>
              <a:ahLst/>
              <a:cxnLst/>
              <a:rect l="l" t="t" r="r" b="b"/>
              <a:pathLst>
                <a:path w="12923520" h="3352980">
                  <a:moveTo>
                    <a:pt x="0" y="0"/>
                  </a:moveTo>
                  <a:lnTo>
                    <a:pt x="12923520" y="0"/>
                  </a:lnTo>
                  <a:lnTo>
                    <a:pt x="12923520" y="3352980"/>
                  </a:lnTo>
                  <a:lnTo>
                    <a:pt x="0" y="3352980"/>
                  </a:lnTo>
                  <a:close/>
                </a:path>
              </a:pathLst>
            </a:custGeom>
            <a:blipFill>
              <a:blip r:embed="rId4">
                <a:alphaModFix amt="0"/>
              </a:blip>
              <a:stretch>
                <a:fillRect l="-27466" r="-27466" b="-132714"/>
              </a:stretch>
            </a:blipFill>
          </p:spPr>
          <p:txBody>
            <a:bodyPr/>
            <a:lstStyle/>
            <a:p>
              <a:endParaRPr lang="de-DE" sz="3200">
                <a:solidFill>
                  <a:srgbClr val="002060"/>
                </a:solidFill>
              </a:endParaRPr>
            </a:p>
          </p:txBody>
        </p:sp>
        <p:sp>
          <p:nvSpPr>
            <p:cNvPr id="15" name="TextBox 15">
              <a:extLst>
                <a:ext uri="{FF2B5EF4-FFF2-40B4-BE49-F238E27FC236}">
                  <a16:creationId xmlns:a16="http://schemas.microsoft.com/office/drawing/2014/main" id="{72EBA9CA-3ABF-8D56-F2E8-F855EFB79214}"/>
                </a:ext>
              </a:extLst>
            </p:cNvPr>
            <p:cNvSpPr txBox="1"/>
            <p:nvPr/>
          </p:nvSpPr>
          <p:spPr>
            <a:xfrm>
              <a:off x="-6876735" y="1904247"/>
              <a:ext cx="20037384" cy="3362505"/>
            </a:xfrm>
            <a:prstGeom prst="rect">
              <a:avLst/>
            </a:prstGeom>
          </p:spPr>
          <p:txBody>
            <a:bodyPr lIns="0" tIns="0" rIns="0" bIns="0" rtlCol="0" anchor="ctr"/>
            <a:lstStyle/>
            <a:p>
              <a:pPr marL="548005">
                <a:lnSpc>
                  <a:spcPct val="150000"/>
                </a:lnSpc>
                <a:spcBef>
                  <a:spcPts val="1200"/>
                </a:spcBef>
                <a:spcAft>
                  <a:spcPts val="1200"/>
                </a:spcAft>
              </a:pPr>
              <a:r>
                <a:rPr lang="en-GB" sz="2800">
                  <a:solidFill>
                    <a:srgbClr val="002060"/>
                  </a:solidFill>
                </a:rPr>
                <a:t>Through integrating markets rather than fragmenting them, and by relying on competition rather than intervention, Europe can turn its Internal Energy Market into a decisive strategic asset to </a:t>
              </a:r>
            </a:p>
            <a:p>
              <a:pPr marL="2279650" indent="-476250">
                <a:lnSpc>
                  <a:spcPct val="150000"/>
                </a:lnSpc>
                <a:spcBef>
                  <a:spcPts val="1200"/>
                </a:spcBef>
                <a:spcAft>
                  <a:spcPts val="1200"/>
                </a:spcAft>
                <a:buFont typeface="Wingdings" panose="05000000000000000000" pitchFamily="2" charset="2"/>
                <a:buChar char="q"/>
              </a:pPr>
              <a:r>
                <a:rPr lang="en-GB" sz="2800">
                  <a:solidFill>
                    <a:srgbClr val="002060"/>
                  </a:solidFill>
                </a:rPr>
                <a:t>driving competitiveness, </a:t>
              </a:r>
            </a:p>
            <a:p>
              <a:pPr marL="2279650" indent="-476250">
                <a:lnSpc>
                  <a:spcPct val="150000"/>
                </a:lnSpc>
                <a:spcBef>
                  <a:spcPts val="1200"/>
                </a:spcBef>
                <a:spcAft>
                  <a:spcPts val="1200"/>
                </a:spcAft>
                <a:buFont typeface="Wingdings" panose="05000000000000000000" pitchFamily="2" charset="2"/>
                <a:buChar char="q"/>
              </a:pPr>
              <a:r>
                <a:rPr lang="en-GB" sz="2800">
                  <a:solidFill>
                    <a:srgbClr val="002060"/>
                  </a:solidFill>
                </a:rPr>
                <a:t>enhancing security, </a:t>
              </a:r>
            </a:p>
            <a:p>
              <a:pPr marL="2279650" indent="-476250">
                <a:lnSpc>
                  <a:spcPct val="150000"/>
                </a:lnSpc>
                <a:spcBef>
                  <a:spcPts val="1200"/>
                </a:spcBef>
                <a:spcAft>
                  <a:spcPts val="1200"/>
                </a:spcAft>
                <a:buFont typeface="Wingdings" panose="05000000000000000000" pitchFamily="2" charset="2"/>
                <a:buChar char="q"/>
              </a:pPr>
              <a:r>
                <a:rPr lang="en-GB" sz="2800">
                  <a:solidFill>
                    <a:srgbClr val="002060"/>
                  </a:solidFill>
                </a:rPr>
                <a:t>delivering climate goals, and </a:t>
              </a:r>
            </a:p>
            <a:p>
              <a:pPr marL="2279650" indent="-476250">
                <a:lnSpc>
                  <a:spcPct val="150000"/>
                </a:lnSpc>
                <a:spcBef>
                  <a:spcPts val="1200"/>
                </a:spcBef>
                <a:spcAft>
                  <a:spcPts val="1200"/>
                </a:spcAft>
                <a:buFont typeface="Wingdings" panose="05000000000000000000" pitchFamily="2" charset="2"/>
                <a:buChar char="q"/>
              </a:pPr>
              <a:r>
                <a:rPr lang="en-GB" sz="2800">
                  <a:solidFill>
                    <a:srgbClr val="002060"/>
                  </a:solidFill>
                </a:rPr>
                <a:t>protecting consumers</a:t>
              </a:r>
            </a:p>
            <a:p>
              <a:pPr marL="30163">
                <a:lnSpc>
                  <a:spcPct val="150000"/>
                </a:lnSpc>
                <a:spcBef>
                  <a:spcPts val="1200"/>
                </a:spcBef>
                <a:spcAft>
                  <a:spcPts val="1200"/>
                </a:spcAft>
              </a:pPr>
              <a:r>
                <a:rPr lang="en-GB" sz="2800">
                  <a:solidFill>
                    <a:srgbClr val="002060"/>
                  </a:solidFill>
                </a:rPr>
                <a:t>“</a:t>
              </a:r>
              <a:r>
                <a:rPr lang="en-GB" sz="2800" i="1">
                  <a:solidFill>
                    <a:srgbClr val="002060"/>
                  </a:solidFill>
                </a:rPr>
                <a:t>The Forum recognizes the good performance of the EU gas market in face of the recent supply shocks, both in terms of ensuring alternative sources of gas and redirecting the flows accordingly</a:t>
              </a:r>
              <a:r>
                <a:rPr lang="en-GB" sz="2800">
                  <a:solidFill>
                    <a:srgbClr val="002060"/>
                  </a:solidFill>
                </a:rPr>
                <a:t>.” </a:t>
              </a:r>
            </a:p>
            <a:p>
              <a:pPr marL="548005">
                <a:lnSpc>
                  <a:spcPct val="150000"/>
                </a:lnSpc>
                <a:spcBef>
                  <a:spcPts val="1200"/>
                </a:spcBef>
                <a:spcAft>
                  <a:spcPts val="1200"/>
                </a:spcAft>
              </a:pPr>
              <a:endParaRPr lang="en-GB" sz="2800">
                <a:solidFill>
                  <a:srgbClr val="002060"/>
                </a:solidFill>
              </a:endParaRPr>
            </a:p>
          </p:txBody>
        </p:sp>
      </p:grpSp>
      <p:grpSp>
        <p:nvGrpSpPr>
          <p:cNvPr id="16" name="Group 16">
            <a:extLst>
              <a:ext uri="{FF2B5EF4-FFF2-40B4-BE49-F238E27FC236}">
                <a16:creationId xmlns:a16="http://schemas.microsoft.com/office/drawing/2014/main" id="{88BF636E-A56C-9559-8113-38C1E97942C8}"/>
              </a:ext>
            </a:extLst>
          </p:cNvPr>
          <p:cNvGrpSpPr/>
          <p:nvPr/>
        </p:nvGrpSpPr>
        <p:grpSpPr>
          <a:xfrm>
            <a:off x="0" y="-27016"/>
            <a:ext cx="24384000" cy="1828800"/>
            <a:chOff x="0" y="0"/>
            <a:chExt cx="24384000" cy="1828800"/>
          </a:xfrm>
        </p:grpSpPr>
        <p:sp>
          <p:nvSpPr>
            <p:cNvPr id="17" name="Freeform 17">
              <a:extLst>
                <a:ext uri="{FF2B5EF4-FFF2-40B4-BE49-F238E27FC236}">
                  <a16:creationId xmlns:a16="http://schemas.microsoft.com/office/drawing/2014/main" id="{576AFFFB-0AF4-ED68-A637-FB5E36529359}"/>
                </a:ext>
              </a:extLst>
            </p:cNvPr>
            <p:cNvSpPr/>
            <p:nvPr/>
          </p:nvSpPr>
          <p:spPr>
            <a:xfrm>
              <a:off x="0" y="0"/>
              <a:ext cx="24384000" cy="1828800"/>
            </a:xfrm>
            <a:custGeom>
              <a:avLst/>
              <a:gdLst/>
              <a:ahLst/>
              <a:cxnLst/>
              <a:rect l="l" t="t" r="r" b="b"/>
              <a:pathLst>
                <a:path w="24384000" h="1828800">
                  <a:moveTo>
                    <a:pt x="0" y="0"/>
                  </a:moveTo>
                  <a:lnTo>
                    <a:pt x="24384000" y="0"/>
                  </a:lnTo>
                  <a:lnTo>
                    <a:pt x="24384000" y="1828800"/>
                  </a:lnTo>
                  <a:lnTo>
                    <a:pt x="0" y="1828800"/>
                  </a:lnTo>
                  <a:close/>
                </a:path>
              </a:pathLst>
            </a:custGeom>
            <a:solidFill>
              <a:srgbClr val="0D5F8B"/>
            </a:solidFill>
          </p:spPr>
          <p:txBody>
            <a:bodyPr/>
            <a:lstStyle/>
            <a:p>
              <a:endParaRPr lang="de-DE" sz="2667"/>
            </a:p>
          </p:txBody>
        </p:sp>
      </p:grpSp>
      <p:grpSp>
        <p:nvGrpSpPr>
          <p:cNvPr id="18" name="Group 18">
            <a:extLst>
              <a:ext uri="{FF2B5EF4-FFF2-40B4-BE49-F238E27FC236}">
                <a16:creationId xmlns:a16="http://schemas.microsoft.com/office/drawing/2014/main" id="{58803010-B389-1C7A-5A0B-CF2B9ACC758E}"/>
              </a:ext>
            </a:extLst>
          </p:cNvPr>
          <p:cNvGrpSpPr/>
          <p:nvPr/>
        </p:nvGrpSpPr>
        <p:grpSpPr>
          <a:xfrm>
            <a:off x="975360" y="201168"/>
            <a:ext cx="20726400" cy="1414272"/>
            <a:chOff x="0" y="0"/>
            <a:chExt cx="20726400" cy="1414272"/>
          </a:xfrm>
        </p:grpSpPr>
        <p:sp>
          <p:nvSpPr>
            <p:cNvPr id="19" name="Freeform 19">
              <a:extLst>
                <a:ext uri="{FF2B5EF4-FFF2-40B4-BE49-F238E27FC236}">
                  <a16:creationId xmlns:a16="http://schemas.microsoft.com/office/drawing/2014/main" id="{631CC50E-F33A-17D5-5184-DB09CC05A713}"/>
                </a:ext>
              </a:extLst>
            </p:cNvPr>
            <p:cNvSpPr/>
            <p:nvPr/>
          </p:nvSpPr>
          <p:spPr>
            <a:xfrm>
              <a:off x="0" y="0"/>
              <a:ext cx="20726400" cy="1414272"/>
            </a:xfrm>
            <a:custGeom>
              <a:avLst/>
              <a:gdLst/>
              <a:ahLst/>
              <a:cxnLst/>
              <a:rect l="l" t="t" r="r" b="b"/>
              <a:pathLst>
                <a:path w="20726400" h="1414272">
                  <a:moveTo>
                    <a:pt x="0" y="0"/>
                  </a:moveTo>
                  <a:lnTo>
                    <a:pt x="20726400" y="0"/>
                  </a:lnTo>
                  <a:lnTo>
                    <a:pt x="20726400" y="1414272"/>
                  </a:lnTo>
                  <a:lnTo>
                    <a:pt x="0" y="1414272"/>
                  </a:lnTo>
                  <a:close/>
                </a:path>
              </a:pathLst>
            </a:custGeom>
            <a:blipFill>
              <a:blip r:embed="rId4">
                <a:alphaModFix amt="0"/>
              </a:blip>
              <a:stretch>
                <a:fillRect t="-235556" b="-235556"/>
              </a:stretch>
            </a:blipFill>
          </p:spPr>
          <p:txBody>
            <a:bodyPr/>
            <a:lstStyle/>
            <a:p>
              <a:endParaRPr lang="de-DE" sz="2667"/>
            </a:p>
          </p:txBody>
        </p:sp>
        <p:sp>
          <p:nvSpPr>
            <p:cNvPr id="20" name="TextBox 20">
              <a:extLst>
                <a:ext uri="{FF2B5EF4-FFF2-40B4-BE49-F238E27FC236}">
                  <a16:creationId xmlns:a16="http://schemas.microsoft.com/office/drawing/2014/main" id="{2EAE75C3-1F10-144E-4EB3-D3E284E8E7B7}"/>
                </a:ext>
              </a:extLst>
            </p:cNvPr>
            <p:cNvSpPr txBox="1"/>
            <p:nvPr/>
          </p:nvSpPr>
          <p:spPr>
            <a:xfrm>
              <a:off x="0" y="9525"/>
              <a:ext cx="20726400" cy="1404747"/>
            </a:xfrm>
            <a:prstGeom prst="rect">
              <a:avLst/>
            </a:prstGeom>
          </p:spPr>
          <p:txBody>
            <a:bodyPr lIns="0" tIns="0" rIns="0" bIns="0" rtlCol="0" anchor="ctr"/>
            <a:lstStyle/>
            <a:p>
              <a:pPr>
                <a:lnSpc>
                  <a:spcPts val="7040"/>
                </a:lnSpc>
              </a:pPr>
              <a:r>
                <a:rPr lang="en-GB" sz="6000">
                  <a:solidFill>
                    <a:schemeClr val="tx1"/>
                  </a:solidFill>
                </a:rPr>
                <a:t>Market integration can deliver more</a:t>
              </a:r>
            </a:p>
          </p:txBody>
        </p:sp>
      </p:grpSp>
      <p:sp>
        <p:nvSpPr>
          <p:cNvPr id="21" name="Freeform 21">
            <a:extLst>
              <a:ext uri="{FF2B5EF4-FFF2-40B4-BE49-F238E27FC236}">
                <a16:creationId xmlns:a16="http://schemas.microsoft.com/office/drawing/2014/main" id="{4D281B22-E4D8-C8C6-2BEC-C0BB959B3B4D}"/>
              </a:ext>
            </a:extLst>
          </p:cNvPr>
          <p:cNvSpPr/>
          <p:nvPr/>
        </p:nvSpPr>
        <p:spPr>
          <a:xfrm>
            <a:off x="20946167" y="143130"/>
            <a:ext cx="2833389" cy="1492759"/>
          </a:xfrm>
          <a:custGeom>
            <a:avLst/>
            <a:gdLst/>
            <a:ahLst/>
            <a:cxnLst/>
            <a:rect l="l" t="t" r="r" b="b"/>
            <a:pathLst>
              <a:path w="2125042" h="1119569">
                <a:moveTo>
                  <a:pt x="0" y="0"/>
                </a:moveTo>
                <a:lnTo>
                  <a:pt x="2125041" y="0"/>
                </a:lnTo>
                <a:lnTo>
                  <a:pt x="2125041" y="1119568"/>
                </a:lnTo>
                <a:lnTo>
                  <a:pt x="0" y="1119568"/>
                </a:lnTo>
                <a:lnTo>
                  <a:pt x="0" y="0"/>
                </a:lnTo>
                <a:close/>
              </a:path>
            </a:pathLst>
          </a:custGeom>
          <a:blipFill>
            <a:blip r:embed="rId5"/>
            <a:stretch>
              <a:fillRect/>
            </a:stretch>
          </a:blipFill>
        </p:spPr>
        <p:txBody>
          <a:bodyPr/>
          <a:lstStyle/>
          <a:p>
            <a:endParaRPr lang="de-DE" sz="2667"/>
          </a:p>
        </p:txBody>
      </p:sp>
      <p:grpSp>
        <p:nvGrpSpPr>
          <p:cNvPr id="27" name="Group 27">
            <a:extLst>
              <a:ext uri="{FF2B5EF4-FFF2-40B4-BE49-F238E27FC236}">
                <a16:creationId xmlns:a16="http://schemas.microsoft.com/office/drawing/2014/main" id="{9BFF21B9-4BE0-E382-D624-A0766F9134E8}"/>
              </a:ext>
            </a:extLst>
          </p:cNvPr>
          <p:cNvGrpSpPr/>
          <p:nvPr/>
        </p:nvGrpSpPr>
        <p:grpSpPr>
          <a:xfrm>
            <a:off x="1219200" y="10185151"/>
            <a:ext cx="7315200" cy="1818315"/>
            <a:chOff x="0" y="0"/>
            <a:chExt cx="7315200" cy="1818315"/>
          </a:xfrm>
        </p:grpSpPr>
        <p:sp>
          <p:nvSpPr>
            <p:cNvPr id="28" name="Freeform 28">
              <a:extLst>
                <a:ext uri="{FF2B5EF4-FFF2-40B4-BE49-F238E27FC236}">
                  <a16:creationId xmlns:a16="http://schemas.microsoft.com/office/drawing/2014/main" id="{C79D95F5-20F7-E1AB-8A47-8E51C7A74D5C}"/>
                </a:ext>
              </a:extLst>
            </p:cNvPr>
            <p:cNvSpPr/>
            <p:nvPr/>
          </p:nvSpPr>
          <p:spPr>
            <a:xfrm>
              <a:off x="0" y="0"/>
              <a:ext cx="7315200" cy="1818315"/>
            </a:xfrm>
            <a:custGeom>
              <a:avLst/>
              <a:gdLst/>
              <a:ahLst/>
              <a:cxnLst/>
              <a:rect l="l" t="t" r="r" b="b"/>
              <a:pathLst>
                <a:path w="7315200" h="1818315">
                  <a:moveTo>
                    <a:pt x="0" y="0"/>
                  </a:moveTo>
                  <a:lnTo>
                    <a:pt x="7315200" y="0"/>
                  </a:lnTo>
                  <a:lnTo>
                    <a:pt x="7315200" y="1818315"/>
                  </a:lnTo>
                  <a:lnTo>
                    <a:pt x="0" y="1818315"/>
                  </a:lnTo>
                  <a:close/>
                </a:path>
              </a:pathLst>
            </a:custGeom>
            <a:blipFill>
              <a:blip r:embed="rId4">
                <a:alphaModFix amt="0"/>
              </a:blip>
              <a:stretch>
                <a:fillRect l="-18428" r="-18428" b="-114563"/>
              </a:stretch>
            </a:blipFill>
          </p:spPr>
          <p:txBody>
            <a:bodyPr/>
            <a:lstStyle/>
            <a:p>
              <a:endParaRPr lang="de-DE" sz="2667"/>
            </a:p>
          </p:txBody>
        </p:sp>
        <p:sp>
          <p:nvSpPr>
            <p:cNvPr id="29" name="TextBox 29">
              <a:extLst>
                <a:ext uri="{FF2B5EF4-FFF2-40B4-BE49-F238E27FC236}">
                  <a16:creationId xmlns:a16="http://schemas.microsoft.com/office/drawing/2014/main" id="{1A807056-E988-11A6-E7F3-D37D44346E28}"/>
                </a:ext>
              </a:extLst>
            </p:cNvPr>
            <p:cNvSpPr txBox="1"/>
            <p:nvPr/>
          </p:nvSpPr>
          <p:spPr>
            <a:xfrm>
              <a:off x="0" y="0"/>
              <a:ext cx="7315200" cy="1818315"/>
            </a:xfrm>
            <a:prstGeom prst="rect">
              <a:avLst/>
            </a:prstGeom>
          </p:spPr>
          <p:txBody>
            <a:bodyPr lIns="0" tIns="0" rIns="0" bIns="0" rtlCol="0" anchor="ctr"/>
            <a:lstStyle/>
            <a:p>
              <a:pPr algn="ctr">
                <a:lnSpc>
                  <a:spcPts val="4320"/>
                </a:lnSpc>
              </a:pPr>
              <a:endParaRPr lang="en-US" sz="3600">
                <a:latin typeface="Proxima Nova Bold"/>
                <a:ea typeface="Proxima Nova Bold"/>
                <a:cs typeface="Proxima Nova Bold"/>
                <a:sym typeface="Proxima Nova Bold"/>
              </a:endParaRPr>
            </a:p>
          </p:txBody>
        </p:sp>
      </p:grpSp>
      <p:grpSp>
        <p:nvGrpSpPr>
          <p:cNvPr id="35" name="Group 35">
            <a:extLst>
              <a:ext uri="{FF2B5EF4-FFF2-40B4-BE49-F238E27FC236}">
                <a16:creationId xmlns:a16="http://schemas.microsoft.com/office/drawing/2014/main" id="{A013CB71-A5A9-2E7B-9F9F-F04D191CBB14}"/>
              </a:ext>
            </a:extLst>
          </p:cNvPr>
          <p:cNvGrpSpPr/>
          <p:nvPr/>
        </p:nvGrpSpPr>
        <p:grpSpPr>
          <a:xfrm>
            <a:off x="0" y="13045440"/>
            <a:ext cx="24384000" cy="670560"/>
            <a:chOff x="0" y="0"/>
            <a:chExt cx="24384000" cy="670560"/>
          </a:xfrm>
        </p:grpSpPr>
        <p:sp>
          <p:nvSpPr>
            <p:cNvPr id="36" name="Freeform 36">
              <a:extLst>
                <a:ext uri="{FF2B5EF4-FFF2-40B4-BE49-F238E27FC236}">
                  <a16:creationId xmlns:a16="http://schemas.microsoft.com/office/drawing/2014/main" id="{CD788D35-B79D-2963-0F49-DBEF0D912DDF}"/>
                </a:ext>
              </a:extLst>
            </p:cNvPr>
            <p:cNvSpPr/>
            <p:nvPr/>
          </p:nvSpPr>
          <p:spPr>
            <a:xfrm>
              <a:off x="0" y="0"/>
              <a:ext cx="24384000" cy="670560"/>
            </a:xfrm>
            <a:custGeom>
              <a:avLst/>
              <a:gdLst/>
              <a:ahLst/>
              <a:cxnLst/>
              <a:rect l="l" t="t" r="r" b="b"/>
              <a:pathLst>
                <a:path w="24384000" h="670560">
                  <a:moveTo>
                    <a:pt x="0" y="0"/>
                  </a:moveTo>
                  <a:lnTo>
                    <a:pt x="24384000" y="0"/>
                  </a:lnTo>
                  <a:lnTo>
                    <a:pt x="24384000" y="670560"/>
                  </a:lnTo>
                  <a:lnTo>
                    <a:pt x="0" y="670560"/>
                  </a:lnTo>
                  <a:close/>
                </a:path>
              </a:pathLst>
            </a:custGeom>
            <a:solidFill>
              <a:srgbClr val="0D5F8B"/>
            </a:solidFill>
          </p:spPr>
          <p:txBody>
            <a:bodyPr/>
            <a:lstStyle/>
            <a:p>
              <a:endParaRPr lang="de-DE" sz="2667"/>
            </a:p>
          </p:txBody>
        </p:sp>
      </p:grpSp>
      <p:grpSp>
        <p:nvGrpSpPr>
          <p:cNvPr id="37" name="Group 37">
            <a:extLst>
              <a:ext uri="{FF2B5EF4-FFF2-40B4-BE49-F238E27FC236}">
                <a16:creationId xmlns:a16="http://schemas.microsoft.com/office/drawing/2014/main" id="{99EEA7CC-BAD7-1F45-0D12-F8D36C8D3DB5}"/>
              </a:ext>
            </a:extLst>
          </p:cNvPr>
          <p:cNvGrpSpPr/>
          <p:nvPr/>
        </p:nvGrpSpPr>
        <p:grpSpPr>
          <a:xfrm>
            <a:off x="853440" y="13033248"/>
            <a:ext cx="19507200" cy="682752"/>
            <a:chOff x="0" y="0"/>
            <a:chExt cx="19507200" cy="682752"/>
          </a:xfrm>
        </p:grpSpPr>
        <p:sp>
          <p:nvSpPr>
            <p:cNvPr id="38" name="Freeform 38">
              <a:extLst>
                <a:ext uri="{FF2B5EF4-FFF2-40B4-BE49-F238E27FC236}">
                  <a16:creationId xmlns:a16="http://schemas.microsoft.com/office/drawing/2014/main" id="{5DDC01CC-0F24-F8FD-0026-0706CF829787}"/>
                </a:ext>
              </a:extLst>
            </p:cNvPr>
            <p:cNvSpPr/>
            <p:nvPr/>
          </p:nvSpPr>
          <p:spPr>
            <a:xfrm>
              <a:off x="0" y="0"/>
              <a:ext cx="19507200" cy="682752"/>
            </a:xfrm>
            <a:custGeom>
              <a:avLst/>
              <a:gdLst/>
              <a:ahLst/>
              <a:cxnLst/>
              <a:rect l="l" t="t" r="r" b="b"/>
              <a:pathLst>
                <a:path w="19507200" h="682752">
                  <a:moveTo>
                    <a:pt x="0" y="0"/>
                  </a:moveTo>
                  <a:lnTo>
                    <a:pt x="19507200" y="0"/>
                  </a:lnTo>
                  <a:lnTo>
                    <a:pt x="19507200" y="682752"/>
                  </a:lnTo>
                  <a:lnTo>
                    <a:pt x="0" y="682752"/>
                  </a:lnTo>
                  <a:close/>
                </a:path>
              </a:pathLst>
            </a:custGeom>
            <a:blipFill>
              <a:blip r:embed="rId4">
                <a:alphaModFix amt="0"/>
              </a:blip>
              <a:stretch>
                <a:fillRect t="-506715" b="-506715"/>
              </a:stretch>
            </a:blipFill>
          </p:spPr>
          <p:txBody>
            <a:bodyPr/>
            <a:lstStyle/>
            <a:p>
              <a:endParaRPr lang="de-DE" sz="2667"/>
            </a:p>
          </p:txBody>
        </p:sp>
        <p:sp>
          <p:nvSpPr>
            <p:cNvPr id="39" name="TextBox 39">
              <a:extLst>
                <a:ext uri="{FF2B5EF4-FFF2-40B4-BE49-F238E27FC236}">
                  <a16:creationId xmlns:a16="http://schemas.microsoft.com/office/drawing/2014/main" id="{7B546485-FE82-6795-D7CC-1D312234C197}"/>
                </a:ext>
              </a:extLst>
            </p:cNvPr>
            <p:cNvSpPr txBox="1"/>
            <p:nvPr/>
          </p:nvSpPr>
          <p:spPr>
            <a:xfrm>
              <a:off x="0" y="-28575"/>
              <a:ext cx="19507200" cy="711327"/>
            </a:xfrm>
            <a:prstGeom prst="rect">
              <a:avLst/>
            </a:prstGeom>
          </p:spPr>
          <p:txBody>
            <a:bodyPr lIns="0" tIns="0" rIns="0" bIns="0" rtlCol="0" anchor="ctr"/>
            <a:lstStyle/>
            <a:p>
              <a:pPr>
                <a:lnSpc>
                  <a:spcPts val="2239"/>
                </a:lnSpc>
              </a:pPr>
              <a:r>
                <a:rPr lang="en-US" sz="1865">
                  <a:latin typeface="Calibri (MS)"/>
                  <a:ea typeface="Calibri (MS)"/>
                  <a:cs typeface="Calibri (MS)"/>
                  <a:sym typeface="Calibri (MS)"/>
                </a:rPr>
                <a:t>energy traders europe  |  Integrate by '28  </a:t>
              </a:r>
            </a:p>
          </p:txBody>
        </p:sp>
      </p:grpSp>
      <p:sp>
        <p:nvSpPr>
          <p:cNvPr id="40" name="TextBox 40">
            <a:extLst>
              <a:ext uri="{FF2B5EF4-FFF2-40B4-BE49-F238E27FC236}">
                <a16:creationId xmlns:a16="http://schemas.microsoft.com/office/drawing/2014/main" id="{AC350E5E-C7D3-8E7E-4F99-64B288291740}"/>
              </a:ext>
            </a:extLst>
          </p:cNvPr>
          <p:cNvSpPr txBox="1"/>
          <p:nvPr/>
        </p:nvSpPr>
        <p:spPr>
          <a:xfrm>
            <a:off x="2183744" y="2470631"/>
            <a:ext cx="21377296" cy="1225079"/>
          </a:xfrm>
          <a:prstGeom prst="rect">
            <a:avLst/>
          </a:prstGeom>
          <a:solidFill>
            <a:schemeClr val="accent1"/>
          </a:solidFill>
        </p:spPr>
        <p:txBody>
          <a:bodyPr wrap="square" lIns="0" tIns="0" rIns="0" bIns="0" rtlCol="0" anchor="t">
            <a:spAutoFit/>
          </a:bodyPr>
          <a:lstStyle/>
          <a:p>
            <a:pPr algn="ctr">
              <a:lnSpc>
                <a:spcPts val="5040"/>
              </a:lnSpc>
            </a:pPr>
            <a:r>
              <a:rPr lang="en-GB" sz="3600"/>
              <a:t>Further strengthening our Internal Energy Market is one of the quickest and the most effective way of strengthening competitiveness</a:t>
            </a:r>
            <a:endParaRPr lang="en-GB" sz="3600" i="1">
              <a:latin typeface="Proxima Nova Bold Italics"/>
            </a:endParaRPr>
          </a:p>
        </p:txBody>
      </p:sp>
    </p:spTree>
    <p:extLst>
      <p:ext uri="{BB962C8B-B14F-4D97-AF65-F5344CB8AC3E}">
        <p14:creationId xmlns:p14="http://schemas.microsoft.com/office/powerpoint/2010/main" val="13515751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564FF2-4127-EF3A-3CB0-6332AA5A73CD}"/>
            </a:ext>
          </a:extLst>
        </p:cNvPr>
        <p:cNvGrpSpPr/>
        <p:nvPr/>
      </p:nvGrpSpPr>
      <p:grpSpPr>
        <a:xfrm>
          <a:off x="0" y="0"/>
          <a:ext cx="0" cy="0"/>
          <a:chOff x="0" y="0"/>
          <a:chExt cx="0" cy="0"/>
        </a:xfrm>
      </p:grpSpPr>
      <p:sp>
        <p:nvSpPr>
          <p:cNvPr id="16" name="Freeform 2">
            <a:extLst>
              <a:ext uri="{FF2B5EF4-FFF2-40B4-BE49-F238E27FC236}">
                <a16:creationId xmlns:a16="http://schemas.microsoft.com/office/drawing/2014/main" id="{A26043C5-88CE-7EE0-5D32-1C314932726A}"/>
              </a:ext>
            </a:extLst>
          </p:cNvPr>
          <p:cNvSpPr/>
          <p:nvPr/>
        </p:nvSpPr>
        <p:spPr>
          <a:xfrm>
            <a:off x="0" y="10436"/>
            <a:ext cx="24384000" cy="13716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74" r="-74"/>
            </a:stretch>
          </a:blipFill>
        </p:spPr>
        <p:txBody>
          <a:bodyPr/>
          <a:lstStyle/>
          <a:p>
            <a:endParaRPr lang="de-DE" sz="2667"/>
          </a:p>
        </p:txBody>
      </p:sp>
      <p:sp>
        <p:nvSpPr>
          <p:cNvPr id="12" name="AutoShape 9" descr="Image result for mario draghi">
            <a:extLst>
              <a:ext uri="{FF2B5EF4-FFF2-40B4-BE49-F238E27FC236}">
                <a16:creationId xmlns:a16="http://schemas.microsoft.com/office/drawing/2014/main" id="{6F2EE575-0714-C43D-2ED2-62ADB38DB0BA}"/>
              </a:ext>
            </a:extLst>
          </p:cNvPr>
          <p:cNvSpPr>
            <a:spLocks noChangeAspect="1" noChangeArrowheads="1"/>
          </p:cNvSpPr>
          <p:nvPr/>
        </p:nvSpPr>
        <p:spPr bwMode="auto">
          <a:xfrm>
            <a:off x="12039600" y="6705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noProof="0"/>
          </a:p>
        </p:txBody>
      </p:sp>
      <p:grpSp>
        <p:nvGrpSpPr>
          <p:cNvPr id="10" name="Group 11">
            <a:extLst>
              <a:ext uri="{FF2B5EF4-FFF2-40B4-BE49-F238E27FC236}">
                <a16:creationId xmlns:a16="http://schemas.microsoft.com/office/drawing/2014/main" id="{2F39305E-ED66-A11C-5B26-F2787BD6304A}"/>
              </a:ext>
            </a:extLst>
          </p:cNvPr>
          <p:cNvGrpSpPr/>
          <p:nvPr/>
        </p:nvGrpSpPr>
        <p:grpSpPr>
          <a:xfrm>
            <a:off x="897592" y="2483991"/>
            <a:ext cx="22588815" cy="10404694"/>
            <a:chOff x="0" y="0"/>
            <a:chExt cx="14142720" cy="4091209"/>
          </a:xfrm>
        </p:grpSpPr>
        <p:sp>
          <p:nvSpPr>
            <p:cNvPr id="11" name="Freeform 12">
              <a:extLst>
                <a:ext uri="{FF2B5EF4-FFF2-40B4-BE49-F238E27FC236}">
                  <a16:creationId xmlns:a16="http://schemas.microsoft.com/office/drawing/2014/main" id="{2F140CC3-8C0D-7813-7F61-C194FB1FD5D9}"/>
                </a:ext>
              </a:extLst>
            </p:cNvPr>
            <p:cNvSpPr/>
            <p:nvPr/>
          </p:nvSpPr>
          <p:spPr>
            <a:xfrm>
              <a:off x="0" y="0"/>
              <a:ext cx="14142720" cy="4091209"/>
            </a:xfrm>
            <a:custGeom>
              <a:avLst/>
              <a:gdLst/>
              <a:ahLst/>
              <a:cxnLst/>
              <a:rect l="l" t="t" r="r" b="b"/>
              <a:pathLst>
                <a:path w="14142720" h="4091209">
                  <a:moveTo>
                    <a:pt x="177800" y="0"/>
                  </a:moveTo>
                  <a:lnTo>
                    <a:pt x="13964920" y="0"/>
                  </a:lnTo>
                  <a:cubicBezTo>
                    <a:pt x="14012075" y="0"/>
                    <a:pt x="14057300" y="18732"/>
                    <a:pt x="14090644" y="52076"/>
                  </a:cubicBezTo>
                  <a:cubicBezTo>
                    <a:pt x="14123988" y="85420"/>
                    <a:pt x="14142720" y="130645"/>
                    <a:pt x="14142720" y="177800"/>
                  </a:cubicBezTo>
                  <a:lnTo>
                    <a:pt x="14142720" y="3913409"/>
                  </a:lnTo>
                  <a:cubicBezTo>
                    <a:pt x="14142720" y="4011606"/>
                    <a:pt x="14063115" y="4091209"/>
                    <a:pt x="13964920" y="4091209"/>
                  </a:cubicBezTo>
                  <a:lnTo>
                    <a:pt x="177800" y="4091209"/>
                  </a:lnTo>
                  <a:cubicBezTo>
                    <a:pt x="130645" y="4091209"/>
                    <a:pt x="85420" y="4072477"/>
                    <a:pt x="52076" y="4039133"/>
                  </a:cubicBezTo>
                  <a:cubicBezTo>
                    <a:pt x="18732" y="4005789"/>
                    <a:pt x="0" y="3960565"/>
                    <a:pt x="0" y="3913409"/>
                  </a:cubicBezTo>
                  <a:lnTo>
                    <a:pt x="0" y="177800"/>
                  </a:lnTo>
                  <a:cubicBezTo>
                    <a:pt x="0" y="79604"/>
                    <a:pt x="79604" y="0"/>
                    <a:pt x="177800" y="0"/>
                  </a:cubicBezTo>
                  <a:close/>
                </a:path>
              </a:pathLst>
            </a:custGeom>
            <a:solidFill>
              <a:srgbClr val="FFFFFF"/>
            </a:solidFill>
          </p:spPr>
          <p:txBody>
            <a:bodyPr/>
            <a:lstStyle/>
            <a:p>
              <a:pPr>
                <a:lnSpc>
                  <a:spcPct val="123000"/>
                </a:lnSpc>
              </a:pPr>
              <a:endParaRPr lang="de-DE" sz="2667"/>
            </a:p>
          </p:txBody>
        </p:sp>
      </p:grpSp>
      <p:grpSp>
        <p:nvGrpSpPr>
          <p:cNvPr id="13" name="Group 13">
            <a:extLst>
              <a:ext uri="{FF2B5EF4-FFF2-40B4-BE49-F238E27FC236}">
                <a16:creationId xmlns:a16="http://schemas.microsoft.com/office/drawing/2014/main" id="{D195E871-D3BB-31A8-0765-C37E00276394}"/>
              </a:ext>
            </a:extLst>
          </p:cNvPr>
          <p:cNvGrpSpPr/>
          <p:nvPr/>
        </p:nvGrpSpPr>
        <p:grpSpPr>
          <a:xfrm>
            <a:off x="2265064" y="5935761"/>
            <a:ext cx="19593909" cy="3668786"/>
            <a:chOff x="-29641" y="-315806"/>
            <a:chExt cx="12953161" cy="3668786"/>
          </a:xfrm>
        </p:grpSpPr>
        <p:sp>
          <p:nvSpPr>
            <p:cNvPr id="14" name="Freeform 14">
              <a:extLst>
                <a:ext uri="{FF2B5EF4-FFF2-40B4-BE49-F238E27FC236}">
                  <a16:creationId xmlns:a16="http://schemas.microsoft.com/office/drawing/2014/main" id="{F30AC144-097C-8EDF-ACF1-57812B869B21}"/>
                </a:ext>
              </a:extLst>
            </p:cNvPr>
            <p:cNvSpPr/>
            <p:nvPr/>
          </p:nvSpPr>
          <p:spPr>
            <a:xfrm>
              <a:off x="0" y="0"/>
              <a:ext cx="12923520" cy="3352980"/>
            </a:xfrm>
            <a:custGeom>
              <a:avLst/>
              <a:gdLst/>
              <a:ahLst/>
              <a:cxnLst/>
              <a:rect l="l" t="t" r="r" b="b"/>
              <a:pathLst>
                <a:path w="12923520" h="3352980">
                  <a:moveTo>
                    <a:pt x="0" y="0"/>
                  </a:moveTo>
                  <a:lnTo>
                    <a:pt x="12923520" y="0"/>
                  </a:lnTo>
                  <a:lnTo>
                    <a:pt x="12923520" y="3352980"/>
                  </a:lnTo>
                  <a:lnTo>
                    <a:pt x="0" y="3352980"/>
                  </a:lnTo>
                  <a:close/>
                </a:path>
              </a:pathLst>
            </a:custGeom>
            <a:blipFill>
              <a:blip r:embed="rId4">
                <a:alphaModFix amt="0"/>
              </a:blip>
              <a:stretch>
                <a:fillRect l="-27466" r="-27466" b="-132714"/>
              </a:stretch>
            </a:blipFill>
          </p:spPr>
          <p:txBody>
            <a:bodyPr/>
            <a:lstStyle/>
            <a:p>
              <a:pPr marL="457200" indent="-457200">
                <a:lnSpc>
                  <a:spcPct val="123000"/>
                </a:lnSpc>
                <a:buFont typeface="Wingdings" panose="05000000000000000000" pitchFamily="2" charset="2"/>
                <a:buChar char="q"/>
              </a:pPr>
              <a:endParaRPr lang="de-DE" sz="3200">
                <a:solidFill>
                  <a:srgbClr val="002060"/>
                </a:solidFill>
              </a:endParaRPr>
            </a:p>
          </p:txBody>
        </p:sp>
        <p:sp>
          <p:nvSpPr>
            <p:cNvPr id="15" name="TextBox 15">
              <a:extLst>
                <a:ext uri="{FF2B5EF4-FFF2-40B4-BE49-F238E27FC236}">
                  <a16:creationId xmlns:a16="http://schemas.microsoft.com/office/drawing/2014/main" id="{08C94994-91D3-4329-EE82-060DA923C681}"/>
                </a:ext>
              </a:extLst>
            </p:cNvPr>
            <p:cNvSpPr txBox="1"/>
            <p:nvPr/>
          </p:nvSpPr>
          <p:spPr>
            <a:xfrm>
              <a:off x="-29641" y="-315806"/>
              <a:ext cx="12923520" cy="3362505"/>
            </a:xfrm>
            <a:prstGeom prst="rect">
              <a:avLst/>
            </a:prstGeom>
          </p:spPr>
          <p:txBody>
            <a:bodyPr lIns="0" tIns="0" rIns="0" bIns="0" rtlCol="0" anchor="ctr"/>
            <a:lstStyle/>
            <a:p>
              <a:pPr marL="457200" indent="-457200" defTabSz="788669" fontAlgn="auto">
                <a:lnSpc>
                  <a:spcPct val="150000"/>
                </a:lnSpc>
                <a:spcBef>
                  <a:spcPts val="0"/>
                </a:spcBef>
                <a:spcAft>
                  <a:spcPts val="2400"/>
                </a:spcAft>
                <a:buFont typeface="Wingdings" panose="05000000000000000000" pitchFamily="2" charset="2"/>
                <a:buChar char="q"/>
              </a:pPr>
              <a:r>
                <a:rPr lang="en-GB" sz="3400">
                  <a:solidFill>
                    <a:schemeClr val="accent4"/>
                  </a:solidFill>
                </a:rPr>
                <a:t>Energy Community Secretariat initiatives supporting market development in the region bring tangible results </a:t>
              </a:r>
              <a:r>
                <a:rPr lang="en-GB" sz="3400" b="0">
                  <a:solidFill>
                    <a:srgbClr val="002060"/>
                  </a:solidFill>
                </a:rPr>
                <a:t>and we gladly support them.</a:t>
              </a:r>
            </a:p>
            <a:p>
              <a:pPr marL="457200" indent="-457200" defTabSz="788669" fontAlgn="auto">
                <a:lnSpc>
                  <a:spcPct val="150000"/>
                </a:lnSpc>
                <a:spcBef>
                  <a:spcPts val="0"/>
                </a:spcBef>
                <a:spcAft>
                  <a:spcPts val="2400"/>
                </a:spcAft>
                <a:buFont typeface="Wingdings" panose="05000000000000000000" pitchFamily="2" charset="2"/>
                <a:buChar char="q"/>
              </a:pPr>
              <a:r>
                <a:rPr lang="en-GB" sz="3400">
                  <a:solidFill>
                    <a:srgbClr val="002060"/>
                  </a:solidFill>
                </a:rPr>
                <a:t>Ukraine’s continued work on improving its gas market is commendable</a:t>
              </a:r>
              <a:r>
                <a:rPr lang="en-GB" sz="3400" b="0">
                  <a:solidFill>
                    <a:srgbClr val="002060"/>
                  </a:solidFill>
                </a:rPr>
                <a:t>. </a:t>
              </a:r>
            </a:p>
            <a:p>
              <a:pPr marL="457200" indent="-457200" defTabSz="788669" fontAlgn="auto">
                <a:lnSpc>
                  <a:spcPct val="150000"/>
                </a:lnSpc>
                <a:spcBef>
                  <a:spcPts val="0"/>
                </a:spcBef>
                <a:spcAft>
                  <a:spcPts val="2400"/>
                </a:spcAft>
                <a:buFont typeface="Wingdings" panose="05000000000000000000" pitchFamily="2" charset="2"/>
                <a:buChar char="q"/>
              </a:pPr>
              <a:r>
                <a:rPr lang="en-GB" sz="3400">
                  <a:solidFill>
                    <a:srgbClr val="002060"/>
                  </a:solidFill>
                </a:rPr>
                <a:t>Progress in developing a gas market in Moldova </a:t>
              </a:r>
              <a:r>
                <a:rPr lang="en-GB" sz="3400" b="0">
                  <a:solidFill>
                    <a:srgbClr val="002060"/>
                  </a:solidFill>
                </a:rPr>
                <a:t>over the course of last year is impressive and worth emphasizing.</a:t>
              </a:r>
            </a:p>
            <a:p>
              <a:pPr marL="457200" indent="-457200" defTabSz="788669" fontAlgn="auto">
                <a:lnSpc>
                  <a:spcPct val="150000"/>
                </a:lnSpc>
                <a:spcBef>
                  <a:spcPts val="0"/>
                </a:spcBef>
                <a:spcAft>
                  <a:spcPts val="2400"/>
                </a:spcAft>
                <a:buFont typeface="Wingdings" panose="05000000000000000000" pitchFamily="2" charset="2"/>
                <a:buChar char="q"/>
              </a:pPr>
              <a:r>
                <a:rPr lang="en-GB" sz="3400">
                  <a:solidFill>
                    <a:srgbClr val="002060"/>
                  </a:solidFill>
                </a:rPr>
                <a:t>Barriers to enter the markets of the Energy Community remain high</a:t>
              </a:r>
              <a:r>
                <a:rPr lang="en-GB" sz="3400" b="0">
                  <a:solidFill>
                    <a:srgbClr val="002060"/>
                  </a:solidFill>
                </a:rPr>
                <a:t>, amplified by additional licensing and reporting obligations, requiring local establishments etc. Works on simplifying and harmonising the rules as well as increasing transparency should be prioritised.</a:t>
              </a:r>
            </a:p>
            <a:p>
              <a:pPr marL="457200" indent="-457200" defTabSz="788669" fontAlgn="auto">
                <a:lnSpc>
                  <a:spcPct val="150000"/>
                </a:lnSpc>
                <a:spcBef>
                  <a:spcPts val="0"/>
                </a:spcBef>
                <a:spcAft>
                  <a:spcPts val="2400"/>
                </a:spcAft>
                <a:buFont typeface="Wingdings" panose="05000000000000000000" pitchFamily="2" charset="2"/>
                <a:buChar char="q"/>
              </a:pPr>
              <a:r>
                <a:rPr lang="en-GB" sz="3400">
                  <a:solidFill>
                    <a:srgbClr val="002060"/>
                  </a:solidFill>
                </a:rPr>
                <a:t>Compliance with the EU acquis remains the main priority </a:t>
              </a:r>
              <a:r>
                <a:rPr lang="en-GB" sz="3400" b="0">
                  <a:solidFill>
                    <a:srgbClr val="002060"/>
                  </a:solidFill>
                </a:rPr>
                <a:t>– work-arounds like “Route special capacity products” should be removed.</a:t>
              </a:r>
              <a:endParaRPr lang="en-GB" sz="3400">
                <a:solidFill>
                  <a:srgbClr val="002060"/>
                </a:solidFill>
              </a:endParaRPr>
            </a:p>
          </p:txBody>
        </p:sp>
      </p:grpSp>
      <p:grpSp>
        <p:nvGrpSpPr>
          <p:cNvPr id="18" name="Group 16">
            <a:extLst>
              <a:ext uri="{FF2B5EF4-FFF2-40B4-BE49-F238E27FC236}">
                <a16:creationId xmlns:a16="http://schemas.microsoft.com/office/drawing/2014/main" id="{64F8666B-12B5-7A1B-BF86-34F746638CDD}"/>
              </a:ext>
            </a:extLst>
          </p:cNvPr>
          <p:cNvGrpSpPr/>
          <p:nvPr/>
        </p:nvGrpSpPr>
        <p:grpSpPr>
          <a:xfrm>
            <a:off x="0" y="-77420"/>
            <a:ext cx="24384000" cy="1828800"/>
            <a:chOff x="0" y="0"/>
            <a:chExt cx="24384000" cy="1828800"/>
          </a:xfrm>
        </p:grpSpPr>
        <p:sp>
          <p:nvSpPr>
            <p:cNvPr id="19" name="Freeform 17">
              <a:extLst>
                <a:ext uri="{FF2B5EF4-FFF2-40B4-BE49-F238E27FC236}">
                  <a16:creationId xmlns:a16="http://schemas.microsoft.com/office/drawing/2014/main" id="{F8878850-8728-D19B-6F68-4D5B16B0E4F3}"/>
                </a:ext>
              </a:extLst>
            </p:cNvPr>
            <p:cNvSpPr/>
            <p:nvPr/>
          </p:nvSpPr>
          <p:spPr>
            <a:xfrm>
              <a:off x="0" y="0"/>
              <a:ext cx="24384000" cy="1828800"/>
            </a:xfrm>
            <a:custGeom>
              <a:avLst/>
              <a:gdLst/>
              <a:ahLst/>
              <a:cxnLst/>
              <a:rect l="l" t="t" r="r" b="b"/>
              <a:pathLst>
                <a:path w="24384000" h="1828800">
                  <a:moveTo>
                    <a:pt x="0" y="0"/>
                  </a:moveTo>
                  <a:lnTo>
                    <a:pt x="24384000" y="0"/>
                  </a:lnTo>
                  <a:lnTo>
                    <a:pt x="24384000" y="1828800"/>
                  </a:lnTo>
                  <a:lnTo>
                    <a:pt x="0" y="1828800"/>
                  </a:lnTo>
                  <a:close/>
                </a:path>
              </a:pathLst>
            </a:custGeom>
            <a:solidFill>
              <a:srgbClr val="0D5F8B"/>
            </a:solidFill>
          </p:spPr>
          <p:txBody>
            <a:bodyPr/>
            <a:lstStyle/>
            <a:p>
              <a:endParaRPr lang="de-DE" sz="2667"/>
            </a:p>
          </p:txBody>
        </p:sp>
      </p:grpSp>
      <p:sp>
        <p:nvSpPr>
          <p:cNvPr id="3" name="Text Placeholder 2">
            <a:extLst>
              <a:ext uri="{FF2B5EF4-FFF2-40B4-BE49-F238E27FC236}">
                <a16:creationId xmlns:a16="http://schemas.microsoft.com/office/drawing/2014/main" id="{FB8747AF-D411-0C91-C13E-781B250084C6}"/>
              </a:ext>
            </a:extLst>
          </p:cNvPr>
          <p:cNvSpPr>
            <a:spLocks noGrp="1"/>
          </p:cNvSpPr>
          <p:nvPr>
            <p:ph type="body" sz="quarter" idx="12"/>
          </p:nvPr>
        </p:nvSpPr>
        <p:spPr>
          <a:xfrm>
            <a:off x="446117" y="401833"/>
            <a:ext cx="23186966" cy="797782"/>
          </a:xfrm>
        </p:spPr>
        <p:txBody>
          <a:bodyPr/>
          <a:lstStyle/>
          <a:p>
            <a:pPr defTabSz="788669" fontAlgn="auto" hangingPunct="0">
              <a:lnSpc>
                <a:spcPct val="150000"/>
              </a:lnSpc>
              <a:spcAft>
                <a:spcPts val="0"/>
              </a:spcAft>
              <a:buSzTx/>
            </a:pPr>
            <a:r>
              <a:rPr lang="en-GB" sz="4000">
                <a:solidFill>
                  <a:schemeClr val="tx1"/>
                </a:solidFill>
                <a:sym typeface="Proxima Nova"/>
              </a:rPr>
              <a:t>We praise the work carried out by the Energy Community Secretariat</a:t>
            </a:r>
          </a:p>
        </p:txBody>
      </p:sp>
    </p:spTree>
    <p:extLst>
      <p:ext uri="{BB962C8B-B14F-4D97-AF65-F5344CB8AC3E}">
        <p14:creationId xmlns:p14="http://schemas.microsoft.com/office/powerpoint/2010/main" val="4040071923"/>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C46400-5CC9-1CB4-93B9-CAB11EB89983}"/>
            </a:ext>
          </a:extLst>
        </p:cNvPr>
        <p:cNvGrpSpPr/>
        <p:nvPr/>
      </p:nvGrpSpPr>
      <p:grpSpPr>
        <a:xfrm>
          <a:off x="0" y="0"/>
          <a:ext cx="0" cy="0"/>
          <a:chOff x="0" y="0"/>
          <a:chExt cx="0" cy="0"/>
        </a:xfrm>
      </p:grpSpPr>
      <p:sp>
        <p:nvSpPr>
          <p:cNvPr id="5" name="Freeform 2">
            <a:extLst>
              <a:ext uri="{FF2B5EF4-FFF2-40B4-BE49-F238E27FC236}">
                <a16:creationId xmlns:a16="http://schemas.microsoft.com/office/drawing/2014/main" id="{27EBFED5-BAA9-9941-FDDB-ED678D8D88B0}"/>
              </a:ext>
            </a:extLst>
          </p:cNvPr>
          <p:cNvSpPr/>
          <p:nvPr/>
        </p:nvSpPr>
        <p:spPr>
          <a:xfrm>
            <a:off x="0" y="-11084"/>
            <a:ext cx="24384000" cy="13716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74" r="-74"/>
            </a:stretch>
          </a:blipFill>
        </p:spPr>
        <p:txBody>
          <a:bodyPr/>
          <a:lstStyle/>
          <a:p>
            <a:endParaRPr lang="de-DE" sz="2667"/>
          </a:p>
        </p:txBody>
      </p:sp>
      <p:grpSp>
        <p:nvGrpSpPr>
          <p:cNvPr id="3" name="Group 3">
            <a:extLst>
              <a:ext uri="{FF2B5EF4-FFF2-40B4-BE49-F238E27FC236}">
                <a16:creationId xmlns:a16="http://schemas.microsoft.com/office/drawing/2014/main" id="{BB238B44-9CE3-BDC5-457E-5EDF943798D5}"/>
              </a:ext>
            </a:extLst>
          </p:cNvPr>
          <p:cNvGrpSpPr/>
          <p:nvPr/>
        </p:nvGrpSpPr>
        <p:grpSpPr>
          <a:xfrm>
            <a:off x="975360" y="3897852"/>
            <a:ext cx="7802880" cy="4091209"/>
            <a:chOff x="0" y="0"/>
            <a:chExt cx="7802880" cy="4091209"/>
          </a:xfrm>
        </p:grpSpPr>
        <p:sp>
          <p:nvSpPr>
            <p:cNvPr id="4" name="Freeform 4">
              <a:extLst>
                <a:ext uri="{FF2B5EF4-FFF2-40B4-BE49-F238E27FC236}">
                  <a16:creationId xmlns:a16="http://schemas.microsoft.com/office/drawing/2014/main" id="{F9851063-99F1-AC06-6653-9679894A99EB}"/>
                </a:ext>
              </a:extLst>
            </p:cNvPr>
            <p:cNvSpPr/>
            <p:nvPr/>
          </p:nvSpPr>
          <p:spPr>
            <a:xfrm>
              <a:off x="0" y="0"/>
              <a:ext cx="7802880" cy="4091209"/>
            </a:xfrm>
            <a:custGeom>
              <a:avLst/>
              <a:gdLst/>
              <a:ahLst/>
              <a:cxnLst/>
              <a:rect l="l" t="t" r="r" b="b"/>
              <a:pathLst>
                <a:path w="7802880" h="4091209">
                  <a:moveTo>
                    <a:pt x="177800" y="0"/>
                  </a:moveTo>
                  <a:lnTo>
                    <a:pt x="7625080" y="0"/>
                  </a:lnTo>
                  <a:cubicBezTo>
                    <a:pt x="7723277" y="0"/>
                    <a:pt x="7802880" y="79604"/>
                    <a:pt x="7802880" y="177800"/>
                  </a:cubicBezTo>
                  <a:lnTo>
                    <a:pt x="7802880" y="3913409"/>
                  </a:lnTo>
                  <a:cubicBezTo>
                    <a:pt x="7802880" y="4011606"/>
                    <a:pt x="7723277" y="4091209"/>
                    <a:pt x="7625080" y="4091209"/>
                  </a:cubicBezTo>
                  <a:lnTo>
                    <a:pt x="177800" y="4091209"/>
                  </a:lnTo>
                  <a:cubicBezTo>
                    <a:pt x="130645" y="4091209"/>
                    <a:pt x="85420" y="4072477"/>
                    <a:pt x="52076" y="4039133"/>
                  </a:cubicBezTo>
                  <a:cubicBezTo>
                    <a:pt x="18732" y="4005789"/>
                    <a:pt x="0" y="3960565"/>
                    <a:pt x="0" y="3913409"/>
                  </a:cubicBezTo>
                  <a:lnTo>
                    <a:pt x="0" y="177800"/>
                  </a:lnTo>
                  <a:cubicBezTo>
                    <a:pt x="0" y="79604"/>
                    <a:pt x="79604" y="0"/>
                    <a:pt x="177800" y="0"/>
                  </a:cubicBezTo>
                  <a:close/>
                </a:path>
              </a:pathLst>
            </a:custGeom>
            <a:solidFill>
              <a:srgbClr val="009ADE"/>
            </a:solidFill>
          </p:spPr>
          <p:txBody>
            <a:bodyPr/>
            <a:lstStyle/>
            <a:p>
              <a:endParaRPr lang="de-DE" sz="2667"/>
            </a:p>
          </p:txBody>
        </p:sp>
      </p:grpSp>
      <p:grpSp>
        <p:nvGrpSpPr>
          <p:cNvPr id="8" name="Group 8">
            <a:extLst>
              <a:ext uri="{FF2B5EF4-FFF2-40B4-BE49-F238E27FC236}">
                <a16:creationId xmlns:a16="http://schemas.microsoft.com/office/drawing/2014/main" id="{C1382AFD-BAC8-73D6-D31C-2994EF3BB8EF}"/>
              </a:ext>
            </a:extLst>
          </p:cNvPr>
          <p:cNvGrpSpPr/>
          <p:nvPr/>
        </p:nvGrpSpPr>
        <p:grpSpPr>
          <a:xfrm>
            <a:off x="1219200" y="4271294"/>
            <a:ext cx="7315200" cy="4177606"/>
            <a:chOff x="0" y="-764859"/>
            <a:chExt cx="7315200" cy="4177606"/>
          </a:xfrm>
        </p:grpSpPr>
        <p:sp>
          <p:nvSpPr>
            <p:cNvPr id="9" name="Freeform 9">
              <a:extLst>
                <a:ext uri="{FF2B5EF4-FFF2-40B4-BE49-F238E27FC236}">
                  <a16:creationId xmlns:a16="http://schemas.microsoft.com/office/drawing/2014/main" id="{A72D408E-4F96-1627-35B0-13B80D0F2609}"/>
                </a:ext>
              </a:extLst>
            </p:cNvPr>
            <p:cNvSpPr/>
            <p:nvPr/>
          </p:nvSpPr>
          <p:spPr>
            <a:xfrm>
              <a:off x="0" y="0"/>
              <a:ext cx="7315200" cy="3412747"/>
            </a:xfrm>
            <a:custGeom>
              <a:avLst/>
              <a:gdLst/>
              <a:ahLst/>
              <a:cxnLst/>
              <a:rect l="l" t="t" r="r" b="b"/>
              <a:pathLst>
                <a:path w="7315200" h="3412747">
                  <a:moveTo>
                    <a:pt x="0" y="0"/>
                  </a:moveTo>
                  <a:lnTo>
                    <a:pt x="7315200" y="0"/>
                  </a:lnTo>
                  <a:lnTo>
                    <a:pt x="7315200" y="3412747"/>
                  </a:lnTo>
                  <a:lnTo>
                    <a:pt x="0" y="3412747"/>
                  </a:lnTo>
                  <a:close/>
                </a:path>
              </a:pathLst>
            </a:custGeom>
            <a:blipFill>
              <a:blip r:embed="rId4">
                <a:alphaModFix amt="0"/>
              </a:blip>
              <a:stretch>
                <a:fillRect l="-18428" r="-18428" b="-14319"/>
              </a:stretch>
            </a:blipFill>
          </p:spPr>
          <p:txBody>
            <a:bodyPr/>
            <a:lstStyle/>
            <a:p>
              <a:endParaRPr lang="de-DE" sz="2667"/>
            </a:p>
          </p:txBody>
        </p:sp>
        <p:sp>
          <p:nvSpPr>
            <p:cNvPr id="10" name="TextBox 10">
              <a:extLst>
                <a:ext uri="{FF2B5EF4-FFF2-40B4-BE49-F238E27FC236}">
                  <a16:creationId xmlns:a16="http://schemas.microsoft.com/office/drawing/2014/main" id="{752BAA85-6FB0-C8B7-7AE8-4B43E1DFE899}"/>
                </a:ext>
              </a:extLst>
            </p:cNvPr>
            <p:cNvSpPr txBox="1"/>
            <p:nvPr/>
          </p:nvSpPr>
          <p:spPr>
            <a:xfrm>
              <a:off x="0" y="-764859"/>
              <a:ext cx="7315200" cy="3412747"/>
            </a:xfrm>
            <a:prstGeom prst="rect">
              <a:avLst/>
            </a:prstGeom>
          </p:spPr>
          <p:txBody>
            <a:bodyPr lIns="0" tIns="0" rIns="0" bIns="0" rtlCol="0" anchor="ctr"/>
            <a:lstStyle/>
            <a:p>
              <a:pPr algn="ctr">
                <a:lnSpc>
                  <a:spcPts val="4320"/>
                </a:lnSpc>
              </a:pPr>
              <a:r>
                <a:rPr lang="en-GB" sz="3600">
                  <a:latin typeface="Proxima Nova Bold"/>
                  <a:ea typeface="Proxima Nova Bold"/>
                  <a:cs typeface="Proxima Nova Bold"/>
                  <a:sym typeface="Proxima Nova Bold"/>
                </a:rPr>
                <a:t>4.2.3 EU-wide support scheme for biomethane</a:t>
              </a:r>
              <a:endParaRPr lang="en-US" sz="3600">
                <a:latin typeface="Proxima Nova Bold"/>
                <a:ea typeface="Proxima Nova Bold"/>
                <a:cs typeface="Proxima Nova Bold"/>
                <a:sym typeface="Proxima Nova Bold"/>
              </a:endParaRPr>
            </a:p>
          </p:txBody>
        </p:sp>
      </p:grpSp>
      <p:grpSp>
        <p:nvGrpSpPr>
          <p:cNvPr id="11" name="Group 11">
            <a:extLst>
              <a:ext uri="{FF2B5EF4-FFF2-40B4-BE49-F238E27FC236}">
                <a16:creationId xmlns:a16="http://schemas.microsoft.com/office/drawing/2014/main" id="{C43736CB-2427-211D-3ED5-0C4D004AF6A4}"/>
              </a:ext>
            </a:extLst>
          </p:cNvPr>
          <p:cNvGrpSpPr/>
          <p:nvPr/>
        </p:nvGrpSpPr>
        <p:grpSpPr>
          <a:xfrm>
            <a:off x="9265920" y="3897852"/>
            <a:ext cx="14142720" cy="4091209"/>
            <a:chOff x="0" y="0"/>
            <a:chExt cx="14142720" cy="4091209"/>
          </a:xfrm>
        </p:grpSpPr>
        <p:sp>
          <p:nvSpPr>
            <p:cNvPr id="12" name="Freeform 12">
              <a:extLst>
                <a:ext uri="{FF2B5EF4-FFF2-40B4-BE49-F238E27FC236}">
                  <a16:creationId xmlns:a16="http://schemas.microsoft.com/office/drawing/2014/main" id="{876354FE-83F2-196C-A372-73701370DB31}"/>
                </a:ext>
              </a:extLst>
            </p:cNvPr>
            <p:cNvSpPr/>
            <p:nvPr/>
          </p:nvSpPr>
          <p:spPr>
            <a:xfrm>
              <a:off x="0" y="0"/>
              <a:ext cx="14142720" cy="4091209"/>
            </a:xfrm>
            <a:custGeom>
              <a:avLst/>
              <a:gdLst/>
              <a:ahLst/>
              <a:cxnLst/>
              <a:rect l="l" t="t" r="r" b="b"/>
              <a:pathLst>
                <a:path w="14142720" h="4091209">
                  <a:moveTo>
                    <a:pt x="177800" y="0"/>
                  </a:moveTo>
                  <a:lnTo>
                    <a:pt x="13964920" y="0"/>
                  </a:lnTo>
                  <a:cubicBezTo>
                    <a:pt x="14012075" y="0"/>
                    <a:pt x="14057300" y="18732"/>
                    <a:pt x="14090644" y="52076"/>
                  </a:cubicBezTo>
                  <a:cubicBezTo>
                    <a:pt x="14123988" y="85420"/>
                    <a:pt x="14142720" y="130645"/>
                    <a:pt x="14142720" y="177800"/>
                  </a:cubicBezTo>
                  <a:lnTo>
                    <a:pt x="14142720" y="3913409"/>
                  </a:lnTo>
                  <a:cubicBezTo>
                    <a:pt x="14142720" y="4011606"/>
                    <a:pt x="14063115" y="4091209"/>
                    <a:pt x="13964920" y="4091209"/>
                  </a:cubicBezTo>
                  <a:lnTo>
                    <a:pt x="177800" y="4091209"/>
                  </a:lnTo>
                  <a:cubicBezTo>
                    <a:pt x="130645" y="4091209"/>
                    <a:pt x="85420" y="4072477"/>
                    <a:pt x="52076" y="4039133"/>
                  </a:cubicBezTo>
                  <a:cubicBezTo>
                    <a:pt x="18732" y="4005789"/>
                    <a:pt x="0" y="3960565"/>
                    <a:pt x="0" y="3913409"/>
                  </a:cubicBezTo>
                  <a:lnTo>
                    <a:pt x="0" y="177800"/>
                  </a:lnTo>
                  <a:cubicBezTo>
                    <a:pt x="0" y="79604"/>
                    <a:pt x="79604" y="0"/>
                    <a:pt x="177800" y="0"/>
                  </a:cubicBezTo>
                  <a:close/>
                </a:path>
              </a:pathLst>
            </a:custGeom>
            <a:solidFill>
              <a:srgbClr val="FFFFFF"/>
            </a:solidFill>
          </p:spPr>
          <p:txBody>
            <a:bodyPr/>
            <a:lstStyle/>
            <a:p>
              <a:endParaRPr lang="de-DE" sz="2667"/>
            </a:p>
          </p:txBody>
        </p:sp>
      </p:grpSp>
      <p:grpSp>
        <p:nvGrpSpPr>
          <p:cNvPr id="13" name="Group 13">
            <a:extLst>
              <a:ext uri="{FF2B5EF4-FFF2-40B4-BE49-F238E27FC236}">
                <a16:creationId xmlns:a16="http://schemas.microsoft.com/office/drawing/2014/main" id="{8672C031-F8AC-9C22-B801-5FCE3A17829B}"/>
              </a:ext>
            </a:extLst>
          </p:cNvPr>
          <p:cNvGrpSpPr/>
          <p:nvPr/>
        </p:nvGrpSpPr>
        <p:grpSpPr>
          <a:xfrm>
            <a:off x="9260764" y="4230415"/>
            <a:ext cx="13904036" cy="3389531"/>
            <a:chOff x="-597836" y="-36551"/>
            <a:chExt cx="13521356" cy="3389531"/>
          </a:xfrm>
        </p:grpSpPr>
        <p:sp>
          <p:nvSpPr>
            <p:cNvPr id="14" name="Freeform 14">
              <a:extLst>
                <a:ext uri="{FF2B5EF4-FFF2-40B4-BE49-F238E27FC236}">
                  <a16:creationId xmlns:a16="http://schemas.microsoft.com/office/drawing/2014/main" id="{49BBB411-518B-6630-911E-E02C4ACA8176}"/>
                </a:ext>
              </a:extLst>
            </p:cNvPr>
            <p:cNvSpPr/>
            <p:nvPr/>
          </p:nvSpPr>
          <p:spPr>
            <a:xfrm>
              <a:off x="0" y="0"/>
              <a:ext cx="12923520" cy="3352980"/>
            </a:xfrm>
            <a:custGeom>
              <a:avLst/>
              <a:gdLst/>
              <a:ahLst/>
              <a:cxnLst/>
              <a:rect l="l" t="t" r="r" b="b"/>
              <a:pathLst>
                <a:path w="12923520" h="3352980">
                  <a:moveTo>
                    <a:pt x="0" y="0"/>
                  </a:moveTo>
                  <a:lnTo>
                    <a:pt x="12923520" y="0"/>
                  </a:lnTo>
                  <a:lnTo>
                    <a:pt x="12923520" y="3352980"/>
                  </a:lnTo>
                  <a:lnTo>
                    <a:pt x="0" y="3352980"/>
                  </a:lnTo>
                  <a:close/>
                </a:path>
              </a:pathLst>
            </a:custGeom>
            <a:blipFill>
              <a:blip r:embed="rId4">
                <a:alphaModFix amt="0"/>
              </a:blip>
              <a:stretch>
                <a:fillRect l="-27466" r="-27466" b="-132714"/>
              </a:stretch>
            </a:blipFill>
          </p:spPr>
          <p:txBody>
            <a:bodyPr/>
            <a:lstStyle/>
            <a:p>
              <a:endParaRPr lang="de-DE" sz="3200">
                <a:solidFill>
                  <a:srgbClr val="002060"/>
                </a:solidFill>
              </a:endParaRPr>
            </a:p>
          </p:txBody>
        </p:sp>
        <p:sp>
          <p:nvSpPr>
            <p:cNvPr id="15" name="TextBox 15">
              <a:extLst>
                <a:ext uri="{FF2B5EF4-FFF2-40B4-BE49-F238E27FC236}">
                  <a16:creationId xmlns:a16="http://schemas.microsoft.com/office/drawing/2014/main" id="{6F63FD53-A778-4EA5-F4C9-F1340F42EDEF}"/>
                </a:ext>
              </a:extLst>
            </p:cNvPr>
            <p:cNvSpPr txBox="1"/>
            <p:nvPr/>
          </p:nvSpPr>
          <p:spPr>
            <a:xfrm>
              <a:off x="-597836" y="-36551"/>
              <a:ext cx="13521356" cy="3362505"/>
            </a:xfrm>
            <a:prstGeom prst="rect">
              <a:avLst/>
            </a:prstGeom>
          </p:spPr>
          <p:txBody>
            <a:bodyPr lIns="0" tIns="0" rIns="0" bIns="0" rtlCol="0" anchor="ctr"/>
            <a:lstStyle/>
            <a:p>
              <a:pPr marL="836486" lvl="1" indent="-418243">
                <a:lnSpc>
                  <a:spcPts val="4160"/>
                </a:lnSpc>
                <a:spcAft>
                  <a:spcPts val="1200"/>
                </a:spcAft>
                <a:buFont typeface="Wingdings" panose="05000000000000000000" pitchFamily="2" charset="2"/>
                <a:buChar char="q"/>
              </a:pPr>
              <a:r>
                <a:rPr lang="en-US" sz="2400">
                  <a:solidFill>
                    <a:srgbClr val="002060"/>
                  </a:solidFill>
                  <a:latin typeface="+mj-lt"/>
                </a:rPr>
                <a:t>Design of national support schemes blocks cross-border trade, fragments the market</a:t>
              </a:r>
            </a:p>
            <a:p>
              <a:pPr marL="836486" lvl="1" indent="-418243">
                <a:lnSpc>
                  <a:spcPts val="4160"/>
                </a:lnSpc>
                <a:buFont typeface="Wingdings" panose="05000000000000000000" pitchFamily="2" charset="2"/>
                <a:buChar char="q"/>
              </a:pPr>
              <a:r>
                <a:rPr lang="en-GB" sz="2400" b="0">
                  <a:solidFill>
                    <a:srgbClr val="002060"/>
                  </a:solidFill>
                  <a:latin typeface="+mj-lt"/>
                </a:rPr>
                <a:t>By the end of 2026, through the revision of the Renewable Energy Directive (RED), </a:t>
              </a:r>
              <a:r>
                <a:rPr lang="en-GB" sz="2400">
                  <a:solidFill>
                    <a:srgbClr val="002060"/>
                  </a:solidFill>
                  <a:latin typeface="+mj-lt"/>
                </a:rPr>
                <a:t>Member States should be required to ensure that their national schemes and related targets do not constitute a barrier to cross-border trade</a:t>
              </a:r>
              <a:endParaRPr lang="en-US" sz="2400">
                <a:solidFill>
                  <a:srgbClr val="002060"/>
                </a:solidFill>
                <a:latin typeface="+mj-lt"/>
              </a:endParaRPr>
            </a:p>
          </p:txBody>
        </p:sp>
      </p:grpSp>
      <p:grpSp>
        <p:nvGrpSpPr>
          <p:cNvPr id="16" name="Group 16">
            <a:extLst>
              <a:ext uri="{FF2B5EF4-FFF2-40B4-BE49-F238E27FC236}">
                <a16:creationId xmlns:a16="http://schemas.microsoft.com/office/drawing/2014/main" id="{0645E523-A3AD-FCDF-486F-1151EAC4C109}"/>
              </a:ext>
            </a:extLst>
          </p:cNvPr>
          <p:cNvGrpSpPr/>
          <p:nvPr/>
        </p:nvGrpSpPr>
        <p:grpSpPr>
          <a:xfrm>
            <a:off x="-1" y="-27016"/>
            <a:ext cx="24384000" cy="1828800"/>
            <a:chOff x="0" y="0"/>
            <a:chExt cx="24384000" cy="1828800"/>
          </a:xfrm>
        </p:grpSpPr>
        <p:sp>
          <p:nvSpPr>
            <p:cNvPr id="17" name="Freeform 17">
              <a:extLst>
                <a:ext uri="{FF2B5EF4-FFF2-40B4-BE49-F238E27FC236}">
                  <a16:creationId xmlns:a16="http://schemas.microsoft.com/office/drawing/2014/main" id="{22A6B060-D420-7D05-DC34-8EEB8AECE5BE}"/>
                </a:ext>
              </a:extLst>
            </p:cNvPr>
            <p:cNvSpPr/>
            <p:nvPr/>
          </p:nvSpPr>
          <p:spPr>
            <a:xfrm>
              <a:off x="0" y="0"/>
              <a:ext cx="24384000" cy="1828800"/>
            </a:xfrm>
            <a:custGeom>
              <a:avLst/>
              <a:gdLst/>
              <a:ahLst/>
              <a:cxnLst/>
              <a:rect l="l" t="t" r="r" b="b"/>
              <a:pathLst>
                <a:path w="24384000" h="1828800">
                  <a:moveTo>
                    <a:pt x="0" y="0"/>
                  </a:moveTo>
                  <a:lnTo>
                    <a:pt x="24384000" y="0"/>
                  </a:lnTo>
                  <a:lnTo>
                    <a:pt x="24384000" y="1828800"/>
                  </a:lnTo>
                  <a:lnTo>
                    <a:pt x="0" y="1828800"/>
                  </a:lnTo>
                  <a:close/>
                </a:path>
              </a:pathLst>
            </a:custGeom>
            <a:solidFill>
              <a:srgbClr val="0D5F8B"/>
            </a:solidFill>
          </p:spPr>
          <p:txBody>
            <a:bodyPr/>
            <a:lstStyle/>
            <a:p>
              <a:endParaRPr lang="de-DE" sz="2667"/>
            </a:p>
          </p:txBody>
        </p:sp>
      </p:grpSp>
      <p:grpSp>
        <p:nvGrpSpPr>
          <p:cNvPr id="18" name="Group 18">
            <a:extLst>
              <a:ext uri="{FF2B5EF4-FFF2-40B4-BE49-F238E27FC236}">
                <a16:creationId xmlns:a16="http://schemas.microsoft.com/office/drawing/2014/main" id="{90E6D587-CFC4-8B86-D83B-9B52B6646A29}"/>
              </a:ext>
            </a:extLst>
          </p:cNvPr>
          <p:cNvGrpSpPr/>
          <p:nvPr/>
        </p:nvGrpSpPr>
        <p:grpSpPr>
          <a:xfrm>
            <a:off x="975360" y="201168"/>
            <a:ext cx="20726400" cy="1414272"/>
            <a:chOff x="0" y="0"/>
            <a:chExt cx="20726400" cy="1414272"/>
          </a:xfrm>
        </p:grpSpPr>
        <p:sp>
          <p:nvSpPr>
            <p:cNvPr id="19" name="Freeform 19">
              <a:extLst>
                <a:ext uri="{FF2B5EF4-FFF2-40B4-BE49-F238E27FC236}">
                  <a16:creationId xmlns:a16="http://schemas.microsoft.com/office/drawing/2014/main" id="{1744000F-387D-1E90-D250-23E258812077}"/>
                </a:ext>
              </a:extLst>
            </p:cNvPr>
            <p:cNvSpPr/>
            <p:nvPr/>
          </p:nvSpPr>
          <p:spPr>
            <a:xfrm>
              <a:off x="0" y="0"/>
              <a:ext cx="20726400" cy="1414272"/>
            </a:xfrm>
            <a:custGeom>
              <a:avLst/>
              <a:gdLst/>
              <a:ahLst/>
              <a:cxnLst/>
              <a:rect l="l" t="t" r="r" b="b"/>
              <a:pathLst>
                <a:path w="20726400" h="1414272">
                  <a:moveTo>
                    <a:pt x="0" y="0"/>
                  </a:moveTo>
                  <a:lnTo>
                    <a:pt x="20726400" y="0"/>
                  </a:lnTo>
                  <a:lnTo>
                    <a:pt x="20726400" y="1414272"/>
                  </a:lnTo>
                  <a:lnTo>
                    <a:pt x="0" y="1414272"/>
                  </a:lnTo>
                  <a:close/>
                </a:path>
              </a:pathLst>
            </a:custGeom>
            <a:blipFill>
              <a:blip r:embed="rId4">
                <a:alphaModFix amt="0"/>
              </a:blip>
              <a:stretch>
                <a:fillRect t="-235556" b="-235556"/>
              </a:stretch>
            </a:blipFill>
          </p:spPr>
          <p:txBody>
            <a:bodyPr/>
            <a:lstStyle/>
            <a:p>
              <a:endParaRPr lang="de-DE" sz="2667"/>
            </a:p>
          </p:txBody>
        </p:sp>
        <p:sp>
          <p:nvSpPr>
            <p:cNvPr id="20" name="TextBox 20">
              <a:extLst>
                <a:ext uri="{FF2B5EF4-FFF2-40B4-BE49-F238E27FC236}">
                  <a16:creationId xmlns:a16="http://schemas.microsoft.com/office/drawing/2014/main" id="{99988279-21C4-F6BB-CC69-A82BCB03E3BE}"/>
                </a:ext>
              </a:extLst>
            </p:cNvPr>
            <p:cNvSpPr txBox="1"/>
            <p:nvPr/>
          </p:nvSpPr>
          <p:spPr>
            <a:xfrm>
              <a:off x="0" y="9525"/>
              <a:ext cx="20726400" cy="1404747"/>
            </a:xfrm>
            <a:prstGeom prst="rect">
              <a:avLst/>
            </a:prstGeom>
          </p:spPr>
          <p:txBody>
            <a:bodyPr lIns="0" tIns="0" rIns="0" bIns="0" rtlCol="0" anchor="ctr"/>
            <a:lstStyle/>
            <a:p>
              <a:pPr>
                <a:lnSpc>
                  <a:spcPts val="7040"/>
                </a:lnSpc>
              </a:pPr>
              <a:r>
                <a:rPr lang="en-US" sz="5867">
                  <a:latin typeface="Proxima Nova Bold"/>
                  <a:ea typeface="Proxima Nova Bold"/>
                  <a:cs typeface="Proxima Nova Bold"/>
                  <a:sym typeface="Proxima Nova Bold"/>
                </a:rPr>
                <a:t>Use the internal market to drive </a:t>
              </a:r>
              <a:r>
                <a:rPr lang="en-US" sz="5867" err="1">
                  <a:latin typeface="Proxima Nova Bold"/>
                  <a:ea typeface="Proxima Nova Bold"/>
                  <a:cs typeface="Proxima Nova Bold"/>
                  <a:sym typeface="Proxima Nova Bold"/>
                </a:rPr>
                <a:t>decarbonisation</a:t>
              </a:r>
              <a:endParaRPr lang="en-US" sz="5867">
                <a:latin typeface="Proxima Nova Bold"/>
                <a:ea typeface="Proxima Nova Bold"/>
                <a:cs typeface="Proxima Nova Bold"/>
                <a:sym typeface="Proxima Nova Bold"/>
              </a:endParaRPr>
            </a:p>
          </p:txBody>
        </p:sp>
      </p:grpSp>
      <p:sp>
        <p:nvSpPr>
          <p:cNvPr id="21" name="Freeform 21">
            <a:extLst>
              <a:ext uri="{FF2B5EF4-FFF2-40B4-BE49-F238E27FC236}">
                <a16:creationId xmlns:a16="http://schemas.microsoft.com/office/drawing/2014/main" id="{FA0FF9DD-31B4-BB8F-A82D-DA281E7D7B96}"/>
              </a:ext>
            </a:extLst>
          </p:cNvPr>
          <p:cNvSpPr/>
          <p:nvPr/>
        </p:nvSpPr>
        <p:spPr>
          <a:xfrm>
            <a:off x="20946167" y="143130"/>
            <a:ext cx="2833389" cy="1492759"/>
          </a:xfrm>
          <a:custGeom>
            <a:avLst/>
            <a:gdLst/>
            <a:ahLst/>
            <a:cxnLst/>
            <a:rect l="l" t="t" r="r" b="b"/>
            <a:pathLst>
              <a:path w="2125042" h="1119569">
                <a:moveTo>
                  <a:pt x="0" y="0"/>
                </a:moveTo>
                <a:lnTo>
                  <a:pt x="2125041" y="0"/>
                </a:lnTo>
                <a:lnTo>
                  <a:pt x="2125041" y="1119568"/>
                </a:lnTo>
                <a:lnTo>
                  <a:pt x="0" y="1119568"/>
                </a:lnTo>
                <a:lnTo>
                  <a:pt x="0" y="0"/>
                </a:lnTo>
                <a:close/>
              </a:path>
            </a:pathLst>
          </a:custGeom>
          <a:blipFill>
            <a:blip r:embed="rId5"/>
            <a:stretch>
              <a:fillRect/>
            </a:stretch>
          </a:blipFill>
        </p:spPr>
        <p:txBody>
          <a:bodyPr/>
          <a:lstStyle/>
          <a:p>
            <a:endParaRPr lang="de-DE" sz="2667"/>
          </a:p>
        </p:txBody>
      </p:sp>
      <p:grpSp>
        <p:nvGrpSpPr>
          <p:cNvPr id="22" name="Group 22">
            <a:extLst>
              <a:ext uri="{FF2B5EF4-FFF2-40B4-BE49-F238E27FC236}">
                <a16:creationId xmlns:a16="http://schemas.microsoft.com/office/drawing/2014/main" id="{0690F31E-1A47-A064-5280-017BE1AE3B36}"/>
              </a:ext>
            </a:extLst>
          </p:cNvPr>
          <p:cNvGrpSpPr/>
          <p:nvPr/>
        </p:nvGrpSpPr>
        <p:grpSpPr>
          <a:xfrm>
            <a:off x="975360" y="8253192"/>
            <a:ext cx="7802880" cy="4091209"/>
            <a:chOff x="0" y="0"/>
            <a:chExt cx="7802880" cy="4091209"/>
          </a:xfrm>
        </p:grpSpPr>
        <p:sp>
          <p:nvSpPr>
            <p:cNvPr id="23" name="Freeform 23">
              <a:extLst>
                <a:ext uri="{FF2B5EF4-FFF2-40B4-BE49-F238E27FC236}">
                  <a16:creationId xmlns:a16="http://schemas.microsoft.com/office/drawing/2014/main" id="{73B4D35B-9E48-231C-D94B-BAE3ABB55B18}"/>
                </a:ext>
              </a:extLst>
            </p:cNvPr>
            <p:cNvSpPr/>
            <p:nvPr/>
          </p:nvSpPr>
          <p:spPr>
            <a:xfrm>
              <a:off x="0" y="0"/>
              <a:ext cx="7802880" cy="4091209"/>
            </a:xfrm>
            <a:custGeom>
              <a:avLst/>
              <a:gdLst/>
              <a:ahLst/>
              <a:cxnLst/>
              <a:rect l="l" t="t" r="r" b="b"/>
              <a:pathLst>
                <a:path w="7802880" h="4091209">
                  <a:moveTo>
                    <a:pt x="177800" y="0"/>
                  </a:moveTo>
                  <a:lnTo>
                    <a:pt x="7625080" y="0"/>
                  </a:lnTo>
                  <a:cubicBezTo>
                    <a:pt x="7723277" y="0"/>
                    <a:pt x="7802880" y="79604"/>
                    <a:pt x="7802880" y="177800"/>
                  </a:cubicBezTo>
                  <a:lnTo>
                    <a:pt x="7802880" y="3913409"/>
                  </a:lnTo>
                  <a:cubicBezTo>
                    <a:pt x="7802880" y="4011606"/>
                    <a:pt x="7723277" y="4091209"/>
                    <a:pt x="7625080" y="4091209"/>
                  </a:cubicBezTo>
                  <a:lnTo>
                    <a:pt x="177800" y="4091209"/>
                  </a:lnTo>
                  <a:cubicBezTo>
                    <a:pt x="130645" y="4091209"/>
                    <a:pt x="85420" y="4072477"/>
                    <a:pt x="52076" y="4039133"/>
                  </a:cubicBezTo>
                  <a:cubicBezTo>
                    <a:pt x="18732" y="4005789"/>
                    <a:pt x="0" y="3960565"/>
                    <a:pt x="0" y="3913409"/>
                  </a:cubicBezTo>
                  <a:lnTo>
                    <a:pt x="0" y="177800"/>
                  </a:lnTo>
                  <a:cubicBezTo>
                    <a:pt x="0" y="79604"/>
                    <a:pt x="79604" y="0"/>
                    <a:pt x="177800" y="0"/>
                  </a:cubicBezTo>
                  <a:close/>
                </a:path>
              </a:pathLst>
            </a:custGeom>
            <a:solidFill>
              <a:srgbClr val="F7941D"/>
            </a:solidFill>
          </p:spPr>
          <p:txBody>
            <a:bodyPr/>
            <a:lstStyle/>
            <a:p>
              <a:endParaRPr lang="de-DE" sz="2667"/>
            </a:p>
          </p:txBody>
        </p:sp>
      </p:grpSp>
      <p:sp>
        <p:nvSpPr>
          <p:cNvPr id="25" name="Freeform 25">
            <a:extLst>
              <a:ext uri="{FF2B5EF4-FFF2-40B4-BE49-F238E27FC236}">
                <a16:creationId xmlns:a16="http://schemas.microsoft.com/office/drawing/2014/main" id="{6BA39356-4859-8C14-47CD-F00B9A6989C7}"/>
              </a:ext>
            </a:extLst>
          </p:cNvPr>
          <p:cNvSpPr/>
          <p:nvPr/>
        </p:nvSpPr>
        <p:spPr>
          <a:xfrm>
            <a:off x="1219200" y="8008788"/>
            <a:ext cx="7315200" cy="3095733"/>
          </a:xfrm>
          <a:custGeom>
            <a:avLst/>
            <a:gdLst/>
            <a:ahLst/>
            <a:cxnLst/>
            <a:rect l="l" t="t" r="r" b="b"/>
            <a:pathLst>
              <a:path w="7315200" h="3095734">
                <a:moveTo>
                  <a:pt x="0" y="0"/>
                </a:moveTo>
                <a:lnTo>
                  <a:pt x="7315200" y="0"/>
                </a:lnTo>
                <a:lnTo>
                  <a:pt x="7315200" y="3095734"/>
                </a:lnTo>
                <a:lnTo>
                  <a:pt x="0" y="3095734"/>
                </a:lnTo>
                <a:close/>
              </a:path>
            </a:pathLst>
          </a:custGeom>
          <a:blipFill>
            <a:blip r:embed="rId4">
              <a:alphaModFix amt="0"/>
            </a:blip>
            <a:stretch>
              <a:fillRect t="-2721" b="10635"/>
            </a:stretch>
          </a:blipFill>
        </p:spPr>
        <p:txBody>
          <a:bodyPr/>
          <a:lstStyle/>
          <a:p>
            <a:endParaRPr lang="de-DE" sz="2667"/>
          </a:p>
        </p:txBody>
      </p:sp>
      <p:grpSp>
        <p:nvGrpSpPr>
          <p:cNvPr id="27" name="Group 27">
            <a:extLst>
              <a:ext uri="{FF2B5EF4-FFF2-40B4-BE49-F238E27FC236}">
                <a16:creationId xmlns:a16="http://schemas.microsoft.com/office/drawing/2014/main" id="{5F481023-A63D-CCFD-98D4-096F8BAE9551}"/>
              </a:ext>
            </a:extLst>
          </p:cNvPr>
          <p:cNvGrpSpPr/>
          <p:nvPr/>
        </p:nvGrpSpPr>
        <p:grpSpPr>
          <a:xfrm>
            <a:off x="1219200" y="10185151"/>
            <a:ext cx="7315200" cy="1818315"/>
            <a:chOff x="0" y="0"/>
            <a:chExt cx="7315200" cy="1818315"/>
          </a:xfrm>
        </p:grpSpPr>
        <p:sp>
          <p:nvSpPr>
            <p:cNvPr id="28" name="Freeform 28">
              <a:extLst>
                <a:ext uri="{FF2B5EF4-FFF2-40B4-BE49-F238E27FC236}">
                  <a16:creationId xmlns:a16="http://schemas.microsoft.com/office/drawing/2014/main" id="{09B96F5D-4517-F007-4778-C66C5E84B29B}"/>
                </a:ext>
              </a:extLst>
            </p:cNvPr>
            <p:cNvSpPr/>
            <p:nvPr/>
          </p:nvSpPr>
          <p:spPr>
            <a:xfrm>
              <a:off x="0" y="0"/>
              <a:ext cx="7315200" cy="1818315"/>
            </a:xfrm>
            <a:custGeom>
              <a:avLst/>
              <a:gdLst/>
              <a:ahLst/>
              <a:cxnLst/>
              <a:rect l="l" t="t" r="r" b="b"/>
              <a:pathLst>
                <a:path w="7315200" h="1818315">
                  <a:moveTo>
                    <a:pt x="0" y="0"/>
                  </a:moveTo>
                  <a:lnTo>
                    <a:pt x="7315200" y="0"/>
                  </a:lnTo>
                  <a:lnTo>
                    <a:pt x="7315200" y="1818315"/>
                  </a:lnTo>
                  <a:lnTo>
                    <a:pt x="0" y="1818315"/>
                  </a:lnTo>
                  <a:close/>
                </a:path>
              </a:pathLst>
            </a:custGeom>
            <a:blipFill>
              <a:blip r:embed="rId4">
                <a:alphaModFix amt="0"/>
              </a:blip>
              <a:stretch>
                <a:fillRect l="-18428" r="-18428" b="-114563"/>
              </a:stretch>
            </a:blipFill>
          </p:spPr>
          <p:txBody>
            <a:bodyPr/>
            <a:lstStyle/>
            <a:p>
              <a:endParaRPr lang="de-DE" sz="2667"/>
            </a:p>
          </p:txBody>
        </p:sp>
        <p:sp>
          <p:nvSpPr>
            <p:cNvPr id="29" name="TextBox 29">
              <a:extLst>
                <a:ext uri="{FF2B5EF4-FFF2-40B4-BE49-F238E27FC236}">
                  <a16:creationId xmlns:a16="http://schemas.microsoft.com/office/drawing/2014/main" id="{97F7FA47-64BB-414E-2BF8-6A25A3AF9619}"/>
                </a:ext>
              </a:extLst>
            </p:cNvPr>
            <p:cNvSpPr txBox="1"/>
            <p:nvPr/>
          </p:nvSpPr>
          <p:spPr>
            <a:xfrm>
              <a:off x="0" y="0"/>
              <a:ext cx="7315200" cy="1818315"/>
            </a:xfrm>
            <a:prstGeom prst="rect">
              <a:avLst/>
            </a:prstGeom>
          </p:spPr>
          <p:txBody>
            <a:bodyPr lIns="0" tIns="0" rIns="0" bIns="0" rtlCol="0" anchor="ctr"/>
            <a:lstStyle/>
            <a:p>
              <a:pPr algn="ctr">
                <a:lnSpc>
                  <a:spcPts val="4320"/>
                </a:lnSpc>
              </a:pPr>
              <a:endParaRPr lang="en-US" sz="3600">
                <a:latin typeface="Proxima Nova Bold"/>
                <a:ea typeface="Proxima Nova Bold"/>
                <a:cs typeface="Proxima Nova Bold"/>
                <a:sym typeface="Proxima Nova Bold"/>
              </a:endParaRPr>
            </a:p>
          </p:txBody>
        </p:sp>
      </p:grpSp>
      <p:grpSp>
        <p:nvGrpSpPr>
          <p:cNvPr id="30" name="Group 30">
            <a:extLst>
              <a:ext uri="{FF2B5EF4-FFF2-40B4-BE49-F238E27FC236}">
                <a16:creationId xmlns:a16="http://schemas.microsoft.com/office/drawing/2014/main" id="{3242C9C6-3777-EF69-E134-1F266441756E}"/>
              </a:ext>
            </a:extLst>
          </p:cNvPr>
          <p:cNvGrpSpPr/>
          <p:nvPr/>
        </p:nvGrpSpPr>
        <p:grpSpPr>
          <a:xfrm>
            <a:off x="9265920" y="8253192"/>
            <a:ext cx="14142720" cy="4091209"/>
            <a:chOff x="0" y="0"/>
            <a:chExt cx="14142720" cy="4091209"/>
          </a:xfrm>
        </p:grpSpPr>
        <p:sp>
          <p:nvSpPr>
            <p:cNvPr id="31" name="Freeform 31">
              <a:extLst>
                <a:ext uri="{FF2B5EF4-FFF2-40B4-BE49-F238E27FC236}">
                  <a16:creationId xmlns:a16="http://schemas.microsoft.com/office/drawing/2014/main" id="{826F252E-046B-DF81-6566-CE3363807145}"/>
                </a:ext>
              </a:extLst>
            </p:cNvPr>
            <p:cNvSpPr/>
            <p:nvPr/>
          </p:nvSpPr>
          <p:spPr>
            <a:xfrm>
              <a:off x="0" y="0"/>
              <a:ext cx="14142720" cy="4091209"/>
            </a:xfrm>
            <a:custGeom>
              <a:avLst/>
              <a:gdLst/>
              <a:ahLst/>
              <a:cxnLst/>
              <a:rect l="l" t="t" r="r" b="b"/>
              <a:pathLst>
                <a:path w="14142720" h="4091209">
                  <a:moveTo>
                    <a:pt x="177800" y="0"/>
                  </a:moveTo>
                  <a:lnTo>
                    <a:pt x="13964920" y="0"/>
                  </a:lnTo>
                  <a:cubicBezTo>
                    <a:pt x="14012075" y="0"/>
                    <a:pt x="14057300" y="18732"/>
                    <a:pt x="14090644" y="52076"/>
                  </a:cubicBezTo>
                  <a:cubicBezTo>
                    <a:pt x="14123988" y="85420"/>
                    <a:pt x="14142720" y="130645"/>
                    <a:pt x="14142720" y="177800"/>
                  </a:cubicBezTo>
                  <a:lnTo>
                    <a:pt x="14142720" y="3913409"/>
                  </a:lnTo>
                  <a:cubicBezTo>
                    <a:pt x="14142720" y="4011606"/>
                    <a:pt x="14063115" y="4091209"/>
                    <a:pt x="13964920" y="4091209"/>
                  </a:cubicBezTo>
                  <a:lnTo>
                    <a:pt x="177800" y="4091209"/>
                  </a:lnTo>
                  <a:cubicBezTo>
                    <a:pt x="130645" y="4091209"/>
                    <a:pt x="85420" y="4072477"/>
                    <a:pt x="52076" y="4039133"/>
                  </a:cubicBezTo>
                  <a:cubicBezTo>
                    <a:pt x="18732" y="4005789"/>
                    <a:pt x="0" y="3960565"/>
                    <a:pt x="0" y="3913409"/>
                  </a:cubicBezTo>
                  <a:lnTo>
                    <a:pt x="0" y="177800"/>
                  </a:lnTo>
                  <a:cubicBezTo>
                    <a:pt x="0" y="79604"/>
                    <a:pt x="79604" y="0"/>
                    <a:pt x="177800" y="0"/>
                  </a:cubicBezTo>
                  <a:close/>
                </a:path>
              </a:pathLst>
            </a:custGeom>
            <a:solidFill>
              <a:srgbClr val="FFFFFF"/>
            </a:solidFill>
          </p:spPr>
          <p:txBody>
            <a:bodyPr/>
            <a:lstStyle/>
            <a:p>
              <a:endParaRPr lang="de-DE" sz="2667"/>
            </a:p>
          </p:txBody>
        </p:sp>
      </p:grpSp>
      <p:grpSp>
        <p:nvGrpSpPr>
          <p:cNvPr id="32" name="Group 32">
            <a:extLst>
              <a:ext uri="{FF2B5EF4-FFF2-40B4-BE49-F238E27FC236}">
                <a16:creationId xmlns:a16="http://schemas.microsoft.com/office/drawing/2014/main" id="{1B1D17CE-20B2-0A30-CA52-EEB245566C6E}"/>
              </a:ext>
            </a:extLst>
          </p:cNvPr>
          <p:cNvGrpSpPr/>
          <p:nvPr/>
        </p:nvGrpSpPr>
        <p:grpSpPr>
          <a:xfrm>
            <a:off x="9260763" y="8411168"/>
            <a:ext cx="14142719" cy="3646157"/>
            <a:chOff x="0" y="-9525"/>
            <a:chExt cx="12923520" cy="3646156"/>
          </a:xfrm>
        </p:grpSpPr>
        <p:sp>
          <p:nvSpPr>
            <p:cNvPr id="33" name="Freeform 33">
              <a:extLst>
                <a:ext uri="{FF2B5EF4-FFF2-40B4-BE49-F238E27FC236}">
                  <a16:creationId xmlns:a16="http://schemas.microsoft.com/office/drawing/2014/main" id="{17E023E3-979D-E1BB-823D-AA52BB624E50}"/>
                </a:ext>
              </a:extLst>
            </p:cNvPr>
            <p:cNvSpPr/>
            <p:nvPr/>
          </p:nvSpPr>
          <p:spPr>
            <a:xfrm>
              <a:off x="0" y="0"/>
              <a:ext cx="12923520" cy="3636631"/>
            </a:xfrm>
            <a:custGeom>
              <a:avLst/>
              <a:gdLst/>
              <a:ahLst/>
              <a:cxnLst/>
              <a:rect l="l" t="t" r="r" b="b"/>
              <a:pathLst>
                <a:path w="12923520" h="3636631">
                  <a:moveTo>
                    <a:pt x="0" y="0"/>
                  </a:moveTo>
                  <a:lnTo>
                    <a:pt x="12923520" y="0"/>
                  </a:lnTo>
                  <a:lnTo>
                    <a:pt x="12923520" y="3636631"/>
                  </a:lnTo>
                  <a:lnTo>
                    <a:pt x="0" y="3636631"/>
                  </a:lnTo>
                  <a:close/>
                </a:path>
              </a:pathLst>
            </a:custGeom>
            <a:blipFill>
              <a:blip r:embed="rId4">
                <a:alphaModFix amt="0"/>
              </a:blip>
              <a:stretch>
                <a:fillRect l="-27466" r="-27466" b="-114563"/>
              </a:stretch>
            </a:blipFill>
          </p:spPr>
          <p:txBody>
            <a:bodyPr/>
            <a:lstStyle/>
            <a:p>
              <a:endParaRPr lang="de-DE" sz="2667">
                <a:solidFill>
                  <a:srgbClr val="002060"/>
                </a:solidFill>
              </a:endParaRPr>
            </a:p>
          </p:txBody>
        </p:sp>
        <p:sp>
          <p:nvSpPr>
            <p:cNvPr id="34" name="TextBox 34">
              <a:extLst>
                <a:ext uri="{FF2B5EF4-FFF2-40B4-BE49-F238E27FC236}">
                  <a16:creationId xmlns:a16="http://schemas.microsoft.com/office/drawing/2014/main" id="{F3733076-898F-8CCC-1878-22D4FE2546FA}"/>
                </a:ext>
              </a:extLst>
            </p:cNvPr>
            <p:cNvSpPr txBox="1"/>
            <p:nvPr/>
          </p:nvSpPr>
          <p:spPr>
            <a:xfrm>
              <a:off x="0" y="-9525"/>
              <a:ext cx="12923520" cy="3646155"/>
            </a:xfrm>
            <a:prstGeom prst="rect">
              <a:avLst/>
            </a:prstGeom>
          </p:spPr>
          <p:txBody>
            <a:bodyPr lIns="0" tIns="0" rIns="0" bIns="0" rtlCol="0" anchor="ctr"/>
            <a:lstStyle/>
            <a:p>
              <a:pPr marL="836486" lvl="1" indent="-418243">
                <a:lnSpc>
                  <a:spcPts val="4160"/>
                </a:lnSpc>
                <a:spcAft>
                  <a:spcPts val="1800"/>
                </a:spcAft>
                <a:buFont typeface="Wingdings" panose="05000000000000000000" pitchFamily="2" charset="2"/>
                <a:buChar char="q"/>
              </a:pPr>
              <a:r>
                <a:rPr lang="en-GB" sz="2400">
                  <a:solidFill>
                    <a:srgbClr val="002060"/>
                  </a:solidFill>
                </a:rPr>
                <a:t>European rules on certifying the sustainability of biomethane are being implemented inconsistently across Member States</a:t>
              </a:r>
            </a:p>
            <a:p>
              <a:pPr marL="836486" lvl="1" indent="-418243">
                <a:lnSpc>
                  <a:spcPts val="4160"/>
                </a:lnSpc>
                <a:spcAft>
                  <a:spcPts val="1800"/>
                </a:spcAft>
                <a:buFont typeface="Wingdings" panose="05000000000000000000" pitchFamily="2" charset="2"/>
                <a:buChar char="q"/>
              </a:pPr>
              <a:r>
                <a:rPr lang="en-GB" sz="2400" b="0">
                  <a:solidFill>
                    <a:srgbClr val="002060"/>
                  </a:solidFill>
                  <a:latin typeface="+mj-lt"/>
                </a:rPr>
                <a:t>We need to be in a position where the sustainability credentials of biomethane can be demonstrated on a standardised certificate which is recognised across the continent.</a:t>
              </a:r>
              <a:endParaRPr lang="en-US" sz="2400" b="0">
                <a:solidFill>
                  <a:srgbClr val="002060"/>
                </a:solidFill>
                <a:latin typeface="+mj-lt"/>
              </a:endParaRPr>
            </a:p>
          </p:txBody>
        </p:sp>
      </p:grpSp>
      <p:grpSp>
        <p:nvGrpSpPr>
          <p:cNvPr id="35" name="Group 35">
            <a:extLst>
              <a:ext uri="{FF2B5EF4-FFF2-40B4-BE49-F238E27FC236}">
                <a16:creationId xmlns:a16="http://schemas.microsoft.com/office/drawing/2014/main" id="{630A7217-FA78-8A94-48E6-CA8F633579A2}"/>
              </a:ext>
            </a:extLst>
          </p:cNvPr>
          <p:cNvGrpSpPr/>
          <p:nvPr/>
        </p:nvGrpSpPr>
        <p:grpSpPr>
          <a:xfrm>
            <a:off x="0" y="13045440"/>
            <a:ext cx="24384000" cy="670560"/>
            <a:chOff x="0" y="0"/>
            <a:chExt cx="24384000" cy="670560"/>
          </a:xfrm>
        </p:grpSpPr>
        <p:sp>
          <p:nvSpPr>
            <p:cNvPr id="36" name="Freeform 36">
              <a:extLst>
                <a:ext uri="{FF2B5EF4-FFF2-40B4-BE49-F238E27FC236}">
                  <a16:creationId xmlns:a16="http://schemas.microsoft.com/office/drawing/2014/main" id="{E90424DA-5AAF-750D-B0C1-000E7EDA6AA0}"/>
                </a:ext>
              </a:extLst>
            </p:cNvPr>
            <p:cNvSpPr/>
            <p:nvPr/>
          </p:nvSpPr>
          <p:spPr>
            <a:xfrm>
              <a:off x="0" y="0"/>
              <a:ext cx="24384000" cy="670560"/>
            </a:xfrm>
            <a:custGeom>
              <a:avLst/>
              <a:gdLst/>
              <a:ahLst/>
              <a:cxnLst/>
              <a:rect l="l" t="t" r="r" b="b"/>
              <a:pathLst>
                <a:path w="24384000" h="670560">
                  <a:moveTo>
                    <a:pt x="0" y="0"/>
                  </a:moveTo>
                  <a:lnTo>
                    <a:pt x="24384000" y="0"/>
                  </a:lnTo>
                  <a:lnTo>
                    <a:pt x="24384000" y="670560"/>
                  </a:lnTo>
                  <a:lnTo>
                    <a:pt x="0" y="670560"/>
                  </a:lnTo>
                  <a:close/>
                </a:path>
              </a:pathLst>
            </a:custGeom>
            <a:solidFill>
              <a:srgbClr val="0D5F8B"/>
            </a:solidFill>
          </p:spPr>
          <p:txBody>
            <a:bodyPr/>
            <a:lstStyle/>
            <a:p>
              <a:endParaRPr lang="de-DE" sz="2667"/>
            </a:p>
          </p:txBody>
        </p:sp>
      </p:grpSp>
      <p:grpSp>
        <p:nvGrpSpPr>
          <p:cNvPr id="37" name="Group 37">
            <a:extLst>
              <a:ext uri="{FF2B5EF4-FFF2-40B4-BE49-F238E27FC236}">
                <a16:creationId xmlns:a16="http://schemas.microsoft.com/office/drawing/2014/main" id="{EC8C1C7D-8CC2-7376-1B83-A0DBAB75FA0F}"/>
              </a:ext>
            </a:extLst>
          </p:cNvPr>
          <p:cNvGrpSpPr/>
          <p:nvPr/>
        </p:nvGrpSpPr>
        <p:grpSpPr>
          <a:xfrm>
            <a:off x="853440" y="13033248"/>
            <a:ext cx="19507200" cy="682752"/>
            <a:chOff x="0" y="0"/>
            <a:chExt cx="19507200" cy="682752"/>
          </a:xfrm>
        </p:grpSpPr>
        <p:sp>
          <p:nvSpPr>
            <p:cNvPr id="38" name="Freeform 38">
              <a:extLst>
                <a:ext uri="{FF2B5EF4-FFF2-40B4-BE49-F238E27FC236}">
                  <a16:creationId xmlns:a16="http://schemas.microsoft.com/office/drawing/2014/main" id="{33BD43A3-4F25-F93C-A7E7-3876F360BDD2}"/>
                </a:ext>
              </a:extLst>
            </p:cNvPr>
            <p:cNvSpPr/>
            <p:nvPr/>
          </p:nvSpPr>
          <p:spPr>
            <a:xfrm>
              <a:off x="0" y="0"/>
              <a:ext cx="19507200" cy="682752"/>
            </a:xfrm>
            <a:custGeom>
              <a:avLst/>
              <a:gdLst/>
              <a:ahLst/>
              <a:cxnLst/>
              <a:rect l="l" t="t" r="r" b="b"/>
              <a:pathLst>
                <a:path w="19507200" h="682752">
                  <a:moveTo>
                    <a:pt x="0" y="0"/>
                  </a:moveTo>
                  <a:lnTo>
                    <a:pt x="19507200" y="0"/>
                  </a:lnTo>
                  <a:lnTo>
                    <a:pt x="19507200" y="682752"/>
                  </a:lnTo>
                  <a:lnTo>
                    <a:pt x="0" y="682752"/>
                  </a:lnTo>
                  <a:close/>
                </a:path>
              </a:pathLst>
            </a:custGeom>
            <a:blipFill>
              <a:blip r:embed="rId4">
                <a:alphaModFix amt="0"/>
              </a:blip>
              <a:stretch>
                <a:fillRect t="-506715" b="-506715"/>
              </a:stretch>
            </a:blipFill>
          </p:spPr>
          <p:txBody>
            <a:bodyPr/>
            <a:lstStyle/>
            <a:p>
              <a:endParaRPr lang="de-DE" sz="2667"/>
            </a:p>
          </p:txBody>
        </p:sp>
        <p:sp>
          <p:nvSpPr>
            <p:cNvPr id="39" name="TextBox 39">
              <a:extLst>
                <a:ext uri="{FF2B5EF4-FFF2-40B4-BE49-F238E27FC236}">
                  <a16:creationId xmlns:a16="http://schemas.microsoft.com/office/drawing/2014/main" id="{103CD098-BE9F-20B6-99A6-64DB81DCF346}"/>
                </a:ext>
              </a:extLst>
            </p:cNvPr>
            <p:cNvSpPr txBox="1"/>
            <p:nvPr/>
          </p:nvSpPr>
          <p:spPr>
            <a:xfrm>
              <a:off x="0" y="-28575"/>
              <a:ext cx="19507200" cy="711327"/>
            </a:xfrm>
            <a:prstGeom prst="rect">
              <a:avLst/>
            </a:prstGeom>
          </p:spPr>
          <p:txBody>
            <a:bodyPr lIns="0" tIns="0" rIns="0" bIns="0" rtlCol="0" anchor="ctr"/>
            <a:lstStyle/>
            <a:p>
              <a:pPr>
                <a:lnSpc>
                  <a:spcPts val="2239"/>
                </a:lnSpc>
              </a:pPr>
              <a:r>
                <a:rPr lang="en-US" sz="1865">
                  <a:latin typeface="Calibri (MS)"/>
                  <a:ea typeface="Calibri (MS)"/>
                  <a:cs typeface="Calibri (MS)"/>
                  <a:sym typeface="Calibri (MS)"/>
                </a:rPr>
                <a:t>energy traders europe  |  Integrate by '28  </a:t>
              </a:r>
            </a:p>
          </p:txBody>
        </p:sp>
      </p:grpSp>
      <p:sp>
        <p:nvSpPr>
          <p:cNvPr id="40" name="TextBox 40">
            <a:extLst>
              <a:ext uri="{FF2B5EF4-FFF2-40B4-BE49-F238E27FC236}">
                <a16:creationId xmlns:a16="http://schemas.microsoft.com/office/drawing/2014/main" id="{1F2324D6-F833-E563-1115-71190E034E61}"/>
              </a:ext>
            </a:extLst>
          </p:cNvPr>
          <p:cNvSpPr txBox="1"/>
          <p:nvPr/>
        </p:nvSpPr>
        <p:spPr>
          <a:xfrm>
            <a:off x="975360" y="2521190"/>
            <a:ext cx="22433280" cy="575670"/>
          </a:xfrm>
          <a:prstGeom prst="rect">
            <a:avLst/>
          </a:prstGeom>
          <a:solidFill>
            <a:schemeClr val="accent1"/>
          </a:solidFill>
        </p:spPr>
        <p:txBody>
          <a:bodyPr wrap="square" lIns="0" tIns="0" rIns="0" bIns="0" rtlCol="0" anchor="t">
            <a:spAutoFit/>
          </a:bodyPr>
          <a:lstStyle/>
          <a:p>
            <a:pPr algn="ctr">
              <a:lnSpc>
                <a:spcPts val="5040"/>
              </a:lnSpc>
              <a:spcBef>
                <a:spcPts val="600"/>
              </a:spcBef>
              <a:spcAft>
                <a:spcPts val="600"/>
              </a:spcAft>
            </a:pPr>
            <a:r>
              <a:rPr lang="en-GB" sz="3600" i="1">
                <a:latin typeface="Proxima Nova Bold Italics"/>
              </a:rPr>
              <a:t>A common Target Model should be the key priority to enable the uptake of biomethane in Europe</a:t>
            </a:r>
            <a:r>
              <a:rPr lang="en-US" sz="3600" i="1">
                <a:latin typeface="Proxima Nova Bold Italics"/>
                <a:ea typeface="Proxima Nova Bold Italics"/>
                <a:cs typeface="Proxima Nova Bold Italics"/>
                <a:sym typeface="Proxima Nova Bold Italics"/>
              </a:rPr>
              <a:t> </a:t>
            </a:r>
          </a:p>
        </p:txBody>
      </p:sp>
      <p:sp>
        <p:nvSpPr>
          <p:cNvPr id="43" name="TextBox 10">
            <a:extLst>
              <a:ext uri="{FF2B5EF4-FFF2-40B4-BE49-F238E27FC236}">
                <a16:creationId xmlns:a16="http://schemas.microsoft.com/office/drawing/2014/main" id="{6E8EC151-F90D-36F8-57B1-AA0CE73DD771}"/>
              </a:ext>
            </a:extLst>
          </p:cNvPr>
          <p:cNvSpPr txBox="1"/>
          <p:nvPr/>
        </p:nvSpPr>
        <p:spPr>
          <a:xfrm>
            <a:off x="1219200" y="8448900"/>
            <a:ext cx="7315200" cy="3412747"/>
          </a:xfrm>
          <a:prstGeom prst="rect">
            <a:avLst/>
          </a:prstGeom>
        </p:spPr>
        <p:txBody>
          <a:bodyPr lIns="0" tIns="0" rIns="0" bIns="0" rtlCol="0" anchor="ctr"/>
          <a:lstStyle/>
          <a:p>
            <a:pPr algn="ctr">
              <a:lnSpc>
                <a:spcPts val="4320"/>
              </a:lnSpc>
            </a:pPr>
            <a:r>
              <a:rPr lang="en-GB" sz="3600">
                <a:latin typeface="Proxima Nova Bold"/>
                <a:ea typeface="Proxima Nova Bold"/>
                <a:cs typeface="Proxima Nova Bold"/>
                <a:sym typeface="Proxima Nova Bold"/>
              </a:rPr>
              <a:t>4.2.4 Align and simplify the biomethane certification schemes</a:t>
            </a:r>
            <a:endParaRPr lang="en-US" sz="3600">
              <a:latin typeface="Proxima Nova Bold"/>
              <a:ea typeface="Proxima Nova Bold"/>
              <a:cs typeface="Proxima Nova Bold"/>
              <a:sym typeface="Proxima Nova Bold"/>
            </a:endParaRPr>
          </a:p>
        </p:txBody>
      </p:sp>
    </p:spTree>
    <p:extLst>
      <p:ext uri="{BB962C8B-B14F-4D97-AF65-F5344CB8AC3E}">
        <p14:creationId xmlns:p14="http://schemas.microsoft.com/office/powerpoint/2010/main" val="38905225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DCC116-9B4C-8CCE-5AC6-7090C40E99EA}"/>
            </a:ext>
          </a:extLst>
        </p:cNvPr>
        <p:cNvGrpSpPr/>
        <p:nvPr/>
      </p:nvGrpSpPr>
      <p:grpSpPr>
        <a:xfrm>
          <a:off x="0" y="0"/>
          <a:ext cx="0" cy="0"/>
          <a:chOff x="0" y="0"/>
          <a:chExt cx="0" cy="0"/>
        </a:xfrm>
      </p:grpSpPr>
      <p:sp>
        <p:nvSpPr>
          <p:cNvPr id="5" name="Freeform 2">
            <a:extLst>
              <a:ext uri="{FF2B5EF4-FFF2-40B4-BE49-F238E27FC236}">
                <a16:creationId xmlns:a16="http://schemas.microsoft.com/office/drawing/2014/main" id="{F291FA80-19D4-C557-C41A-B735596CF128}"/>
              </a:ext>
            </a:extLst>
          </p:cNvPr>
          <p:cNvSpPr/>
          <p:nvPr/>
        </p:nvSpPr>
        <p:spPr>
          <a:xfrm>
            <a:off x="0" y="-11084"/>
            <a:ext cx="24384000" cy="13716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74" r="-74"/>
            </a:stretch>
          </a:blipFill>
        </p:spPr>
        <p:txBody>
          <a:bodyPr/>
          <a:lstStyle/>
          <a:p>
            <a:endParaRPr lang="de-DE" sz="2667"/>
          </a:p>
        </p:txBody>
      </p:sp>
      <p:sp>
        <p:nvSpPr>
          <p:cNvPr id="9" name="Freeform 9">
            <a:extLst>
              <a:ext uri="{FF2B5EF4-FFF2-40B4-BE49-F238E27FC236}">
                <a16:creationId xmlns:a16="http://schemas.microsoft.com/office/drawing/2014/main" id="{26E89E4A-5917-EDEC-FEC8-103714169640}"/>
              </a:ext>
            </a:extLst>
          </p:cNvPr>
          <p:cNvSpPr/>
          <p:nvPr/>
        </p:nvSpPr>
        <p:spPr>
          <a:xfrm>
            <a:off x="1219200" y="5036153"/>
            <a:ext cx="7315200" cy="3412747"/>
          </a:xfrm>
          <a:custGeom>
            <a:avLst/>
            <a:gdLst/>
            <a:ahLst/>
            <a:cxnLst/>
            <a:rect l="l" t="t" r="r" b="b"/>
            <a:pathLst>
              <a:path w="7315200" h="3412747">
                <a:moveTo>
                  <a:pt x="0" y="0"/>
                </a:moveTo>
                <a:lnTo>
                  <a:pt x="7315200" y="0"/>
                </a:lnTo>
                <a:lnTo>
                  <a:pt x="7315200" y="3412747"/>
                </a:lnTo>
                <a:lnTo>
                  <a:pt x="0" y="3412747"/>
                </a:lnTo>
                <a:close/>
              </a:path>
            </a:pathLst>
          </a:custGeom>
          <a:blipFill>
            <a:blip r:embed="rId4">
              <a:alphaModFix amt="0"/>
            </a:blip>
            <a:stretch>
              <a:fillRect l="-18428" r="-18428" b="-14319"/>
            </a:stretch>
          </a:blipFill>
        </p:spPr>
        <p:txBody>
          <a:bodyPr/>
          <a:lstStyle/>
          <a:p>
            <a:endParaRPr lang="de-DE" sz="2667"/>
          </a:p>
        </p:txBody>
      </p:sp>
      <p:grpSp>
        <p:nvGrpSpPr>
          <p:cNvPr id="11" name="Group 11">
            <a:extLst>
              <a:ext uri="{FF2B5EF4-FFF2-40B4-BE49-F238E27FC236}">
                <a16:creationId xmlns:a16="http://schemas.microsoft.com/office/drawing/2014/main" id="{EC11F53B-F08C-2B02-433A-E0F518192369}"/>
              </a:ext>
            </a:extLst>
          </p:cNvPr>
          <p:cNvGrpSpPr/>
          <p:nvPr/>
        </p:nvGrpSpPr>
        <p:grpSpPr>
          <a:xfrm>
            <a:off x="975360" y="4523875"/>
            <a:ext cx="22433280" cy="5073884"/>
            <a:chOff x="0" y="0"/>
            <a:chExt cx="14142720" cy="4091209"/>
          </a:xfrm>
        </p:grpSpPr>
        <p:sp>
          <p:nvSpPr>
            <p:cNvPr id="12" name="Freeform 12">
              <a:extLst>
                <a:ext uri="{FF2B5EF4-FFF2-40B4-BE49-F238E27FC236}">
                  <a16:creationId xmlns:a16="http://schemas.microsoft.com/office/drawing/2014/main" id="{69EF04E7-9A6A-29B8-3986-646DCB168E44}"/>
                </a:ext>
              </a:extLst>
            </p:cNvPr>
            <p:cNvSpPr/>
            <p:nvPr/>
          </p:nvSpPr>
          <p:spPr>
            <a:xfrm>
              <a:off x="0" y="0"/>
              <a:ext cx="14142720" cy="4091209"/>
            </a:xfrm>
            <a:custGeom>
              <a:avLst/>
              <a:gdLst/>
              <a:ahLst/>
              <a:cxnLst/>
              <a:rect l="l" t="t" r="r" b="b"/>
              <a:pathLst>
                <a:path w="14142720" h="4091209">
                  <a:moveTo>
                    <a:pt x="177800" y="0"/>
                  </a:moveTo>
                  <a:lnTo>
                    <a:pt x="13964920" y="0"/>
                  </a:lnTo>
                  <a:cubicBezTo>
                    <a:pt x="14012075" y="0"/>
                    <a:pt x="14057300" y="18732"/>
                    <a:pt x="14090644" y="52076"/>
                  </a:cubicBezTo>
                  <a:cubicBezTo>
                    <a:pt x="14123988" y="85420"/>
                    <a:pt x="14142720" y="130645"/>
                    <a:pt x="14142720" y="177800"/>
                  </a:cubicBezTo>
                  <a:lnTo>
                    <a:pt x="14142720" y="3913409"/>
                  </a:lnTo>
                  <a:cubicBezTo>
                    <a:pt x="14142720" y="4011606"/>
                    <a:pt x="14063115" y="4091209"/>
                    <a:pt x="13964920" y="4091209"/>
                  </a:cubicBezTo>
                  <a:lnTo>
                    <a:pt x="177800" y="4091209"/>
                  </a:lnTo>
                  <a:cubicBezTo>
                    <a:pt x="130645" y="4091209"/>
                    <a:pt x="85420" y="4072477"/>
                    <a:pt x="52076" y="4039133"/>
                  </a:cubicBezTo>
                  <a:cubicBezTo>
                    <a:pt x="18732" y="4005789"/>
                    <a:pt x="0" y="3960565"/>
                    <a:pt x="0" y="3913409"/>
                  </a:cubicBezTo>
                  <a:lnTo>
                    <a:pt x="0" y="177800"/>
                  </a:lnTo>
                  <a:cubicBezTo>
                    <a:pt x="0" y="79604"/>
                    <a:pt x="79604" y="0"/>
                    <a:pt x="177800" y="0"/>
                  </a:cubicBezTo>
                  <a:close/>
                </a:path>
              </a:pathLst>
            </a:custGeom>
            <a:solidFill>
              <a:srgbClr val="FFFFFF"/>
            </a:solidFill>
          </p:spPr>
          <p:txBody>
            <a:bodyPr/>
            <a:lstStyle/>
            <a:p>
              <a:endParaRPr lang="de-DE" sz="2800"/>
            </a:p>
          </p:txBody>
        </p:sp>
      </p:grpSp>
      <p:grpSp>
        <p:nvGrpSpPr>
          <p:cNvPr id="13" name="Group 13">
            <a:extLst>
              <a:ext uri="{FF2B5EF4-FFF2-40B4-BE49-F238E27FC236}">
                <a16:creationId xmlns:a16="http://schemas.microsoft.com/office/drawing/2014/main" id="{E8C08DED-C9D4-C3D8-4AFD-A9E388A4FF6E}"/>
              </a:ext>
            </a:extLst>
          </p:cNvPr>
          <p:cNvGrpSpPr/>
          <p:nvPr/>
        </p:nvGrpSpPr>
        <p:grpSpPr>
          <a:xfrm>
            <a:off x="1889760" y="5379564"/>
            <a:ext cx="20604480" cy="3362505"/>
            <a:chOff x="-7113864" y="-9525"/>
            <a:chExt cx="20037384" cy="3362505"/>
          </a:xfrm>
        </p:grpSpPr>
        <p:sp>
          <p:nvSpPr>
            <p:cNvPr id="14" name="Freeform 14">
              <a:extLst>
                <a:ext uri="{FF2B5EF4-FFF2-40B4-BE49-F238E27FC236}">
                  <a16:creationId xmlns:a16="http://schemas.microsoft.com/office/drawing/2014/main" id="{4C0B0125-FE0B-4CDF-316A-9DB72AA40992}"/>
                </a:ext>
              </a:extLst>
            </p:cNvPr>
            <p:cNvSpPr/>
            <p:nvPr/>
          </p:nvSpPr>
          <p:spPr>
            <a:xfrm>
              <a:off x="0" y="0"/>
              <a:ext cx="12923520" cy="3352980"/>
            </a:xfrm>
            <a:custGeom>
              <a:avLst/>
              <a:gdLst/>
              <a:ahLst/>
              <a:cxnLst/>
              <a:rect l="l" t="t" r="r" b="b"/>
              <a:pathLst>
                <a:path w="12923520" h="3352980">
                  <a:moveTo>
                    <a:pt x="0" y="0"/>
                  </a:moveTo>
                  <a:lnTo>
                    <a:pt x="12923520" y="0"/>
                  </a:lnTo>
                  <a:lnTo>
                    <a:pt x="12923520" y="3352980"/>
                  </a:lnTo>
                  <a:lnTo>
                    <a:pt x="0" y="3352980"/>
                  </a:lnTo>
                  <a:close/>
                </a:path>
              </a:pathLst>
            </a:custGeom>
            <a:blipFill>
              <a:blip r:embed="rId4">
                <a:alphaModFix amt="0"/>
              </a:blip>
              <a:stretch>
                <a:fillRect l="-27466" r="-27466" b="-132714"/>
              </a:stretch>
            </a:blipFill>
          </p:spPr>
          <p:txBody>
            <a:bodyPr/>
            <a:lstStyle/>
            <a:p>
              <a:endParaRPr lang="de-DE" sz="3200">
                <a:solidFill>
                  <a:srgbClr val="002060"/>
                </a:solidFill>
              </a:endParaRPr>
            </a:p>
          </p:txBody>
        </p:sp>
        <p:sp>
          <p:nvSpPr>
            <p:cNvPr id="15" name="TextBox 15">
              <a:extLst>
                <a:ext uri="{FF2B5EF4-FFF2-40B4-BE49-F238E27FC236}">
                  <a16:creationId xmlns:a16="http://schemas.microsoft.com/office/drawing/2014/main" id="{2077B2C4-9565-278D-2604-B2505D69F2DF}"/>
                </a:ext>
              </a:extLst>
            </p:cNvPr>
            <p:cNvSpPr txBox="1"/>
            <p:nvPr/>
          </p:nvSpPr>
          <p:spPr>
            <a:xfrm>
              <a:off x="-7113864" y="-9525"/>
              <a:ext cx="20037384" cy="3362505"/>
            </a:xfrm>
            <a:prstGeom prst="rect">
              <a:avLst/>
            </a:prstGeom>
          </p:spPr>
          <p:txBody>
            <a:bodyPr lIns="0" tIns="0" rIns="0" bIns="0" rtlCol="0" anchor="ctr"/>
            <a:lstStyle/>
            <a:p>
              <a:pPr marL="548005">
                <a:lnSpc>
                  <a:spcPct val="150000"/>
                </a:lnSpc>
                <a:spcBef>
                  <a:spcPts val="1200"/>
                </a:spcBef>
                <a:spcAft>
                  <a:spcPts val="1200"/>
                </a:spcAft>
              </a:pPr>
              <a:r>
                <a:rPr lang="en-GB" sz="3200">
                  <a:solidFill>
                    <a:srgbClr val="002060"/>
                  </a:solidFill>
                </a:rPr>
                <a:t>“</a:t>
              </a:r>
              <a:r>
                <a:rPr lang="en-GB" sz="3200" i="1">
                  <a:solidFill>
                    <a:srgbClr val="002060"/>
                  </a:solidFill>
                </a:rPr>
                <a:t>The Forum agrees that the current crisis demonstrates the importance of kick-starting Europe’s biomethane market, including ensuring tradability across borders. The Forum asks the Commission to establish a task force with the industry to coordinate the works on developing a uniform biomethane target model and report the results to the next forum.</a:t>
              </a:r>
              <a:r>
                <a:rPr lang="en-GB" sz="3200">
                  <a:solidFill>
                    <a:srgbClr val="002060"/>
                  </a:solidFill>
                </a:rPr>
                <a:t>” </a:t>
              </a:r>
            </a:p>
          </p:txBody>
        </p:sp>
      </p:grpSp>
      <p:grpSp>
        <p:nvGrpSpPr>
          <p:cNvPr id="16" name="Group 16">
            <a:extLst>
              <a:ext uri="{FF2B5EF4-FFF2-40B4-BE49-F238E27FC236}">
                <a16:creationId xmlns:a16="http://schemas.microsoft.com/office/drawing/2014/main" id="{67FCF8CC-EA4C-8409-E830-E5F24C525AAB}"/>
              </a:ext>
            </a:extLst>
          </p:cNvPr>
          <p:cNvGrpSpPr/>
          <p:nvPr/>
        </p:nvGrpSpPr>
        <p:grpSpPr>
          <a:xfrm>
            <a:off x="0" y="-27016"/>
            <a:ext cx="24384000" cy="1828800"/>
            <a:chOff x="0" y="0"/>
            <a:chExt cx="24384000" cy="1828800"/>
          </a:xfrm>
        </p:grpSpPr>
        <p:sp>
          <p:nvSpPr>
            <p:cNvPr id="17" name="Freeform 17">
              <a:extLst>
                <a:ext uri="{FF2B5EF4-FFF2-40B4-BE49-F238E27FC236}">
                  <a16:creationId xmlns:a16="http://schemas.microsoft.com/office/drawing/2014/main" id="{0F086723-9BE0-FC00-ACFA-5213AC6096D9}"/>
                </a:ext>
              </a:extLst>
            </p:cNvPr>
            <p:cNvSpPr/>
            <p:nvPr/>
          </p:nvSpPr>
          <p:spPr>
            <a:xfrm>
              <a:off x="0" y="0"/>
              <a:ext cx="24384000" cy="1828800"/>
            </a:xfrm>
            <a:custGeom>
              <a:avLst/>
              <a:gdLst/>
              <a:ahLst/>
              <a:cxnLst/>
              <a:rect l="l" t="t" r="r" b="b"/>
              <a:pathLst>
                <a:path w="24384000" h="1828800">
                  <a:moveTo>
                    <a:pt x="0" y="0"/>
                  </a:moveTo>
                  <a:lnTo>
                    <a:pt x="24384000" y="0"/>
                  </a:lnTo>
                  <a:lnTo>
                    <a:pt x="24384000" y="1828800"/>
                  </a:lnTo>
                  <a:lnTo>
                    <a:pt x="0" y="1828800"/>
                  </a:lnTo>
                  <a:close/>
                </a:path>
              </a:pathLst>
            </a:custGeom>
            <a:solidFill>
              <a:srgbClr val="0D5F8B"/>
            </a:solidFill>
          </p:spPr>
          <p:txBody>
            <a:bodyPr/>
            <a:lstStyle/>
            <a:p>
              <a:endParaRPr lang="de-DE" sz="2667"/>
            </a:p>
          </p:txBody>
        </p:sp>
      </p:grpSp>
      <p:grpSp>
        <p:nvGrpSpPr>
          <p:cNvPr id="18" name="Group 18">
            <a:extLst>
              <a:ext uri="{FF2B5EF4-FFF2-40B4-BE49-F238E27FC236}">
                <a16:creationId xmlns:a16="http://schemas.microsoft.com/office/drawing/2014/main" id="{D65CE332-552A-5EF8-76DF-31B2DD7A63FC}"/>
              </a:ext>
            </a:extLst>
          </p:cNvPr>
          <p:cNvGrpSpPr/>
          <p:nvPr/>
        </p:nvGrpSpPr>
        <p:grpSpPr>
          <a:xfrm>
            <a:off x="975360" y="201168"/>
            <a:ext cx="20726400" cy="1414272"/>
            <a:chOff x="0" y="0"/>
            <a:chExt cx="20726400" cy="1414272"/>
          </a:xfrm>
        </p:grpSpPr>
        <p:sp>
          <p:nvSpPr>
            <p:cNvPr id="19" name="Freeform 19">
              <a:extLst>
                <a:ext uri="{FF2B5EF4-FFF2-40B4-BE49-F238E27FC236}">
                  <a16:creationId xmlns:a16="http://schemas.microsoft.com/office/drawing/2014/main" id="{841EC744-BC64-4827-A636-B75EC35D9AF6}"/>
                </a:ext>
              </a:extLst>
            </p:cNvPr>
            <p:cNvSpPr/>
            <p:nvPr/>
          </p:nvSpPr>
          <p:spPr>
            <a:xfrm>
              <a:off x="0" y="0"/>
              <a:ext cx="20726400" cy="1414272"/>
            </a:xfrm>
            <a:custGeom>
              <a:avLst/>
              <a:gdLst/>
              <a:ahLst/>
              <a:cxnLst/>
              <a:rect l="l" t="t" r="r" b="b"/>
              <a:pathLst>
                <a:path w="20726400" h="1414272">
                  <a:moveTo>
                    <a:pt x="0" y="0"/>
                  </a:moveTo>
                  <a:lnTo>
                    <a:pt x="20726400" y="0"/>
                  </a:lnTo>
                  <a:lnTo>
                    <a:pt x="20726400" y="1414272"/>
                  </a:lnTo>
                  <a:lnTo>
                    <a:pt x="0" y="1414272"/>
                  </a:lnTo>
                  <a:close/>
                </a:path>
              </a:pathLst>
            </a:custGeom>
            <a:blipFill>
              <a:blip r:embed="rId4">
                <a:alphaModFix amt="0"/>
              </a:blip>
              <a:stretch>
                <a:fillRect t="-235556" b="-235556"/>
              </a:stretch>
            </a:blipFill>
          </p:spPr>
          <p:txBody>
            <a:bodyPr/>
            <a:lstStyle/>
            <a:p>
              <a:endParaRPr lang="de-DE" sz="2667"/>
            </a:p>
          </p:txBody>
        </p:sp>
        <p:sp>
          <p:nvSpPr>
            <p:cNvPr id="20" name="TextBox 20">
              <a:extLst>
                <a:ext uri="{FF2B5EF4-FFF2-40B4-BE49-F238E27FC236}">
                  <a16:creationId xmlns:a16="http://schemas.microsoft.com/office/drawing/2014/main" id="{81304904-0500-901B-4636-F8F95F58832F}"/>
                </a:ext>
              </a:extLst>
            </p:cNvPr>
            <p:cNvSpPr txBox="1"/>
            <p:nvPr/>
          </p:nvSpPr>
          <p:spPr>
            <a:xfrm>
              <a:off x="0" y="9525"/>
              <a:ext cx="20726400" cy="1404747"/>
            </a:xfrm>
            <a:prstGeom prst="rect">
              <a:avLst/>
            </a:prstGeom>
          </p:spPr>
          <p:txBody>
            <a:bodyPr lIns="0" tIns="0" rIns="0" bIns="0" rtlCol="0" anchor="ctr"/>
            <a:lstStyle/>
            <a:p>
              <a:pPr>
                <a:lnSpc>
                  <a:spcPts val="7040"/>
                </a:lnSpc>
              </a:pPr>
              <a:r>
                <a:rPr lang="en-US" sz="5867">
                  <a:latin typeface="Proxima Nova Bold"/>
                  <a:ea typeface="Proxima Nova Bold"/>
                  <a:cs typeface="Proxima Nova Bold"/>
                  <a:sym typeface="Proxima Nova Bold"/>
                </a:rPr>
                <a:t>Use the internal market to drive </a:t>
              </a:r>
              <a:r>
                <a:rPr lang="en-US" sz="5867" err="1">
                  <a:latin typeface="Proxima Nova Bold"/>
                  <a:ea typeface="Proxima Nova Bold"/>
                  <a:cs typeface="Proxima Nova Bold"/>
                  <a:sym typeface="Proxima Nova Bold"/>
                </a:rPr>
                <a:t>decarbonisation</a:t>
              </a:r>
              <a:endParaRPr lang="en-US" sz="5867">
                <a:latin typeface="Proxima Nova Bold"/>
                <a:ea typeface="Proxima Nova Bold"/>
                <a:cs typeface="Proxima Nova Bold"/>
                <a:sym typeface="Proxima Nova Bold"/>
              </a:endParaRPr>
            </a:p>
          </p:txBody>
        </p:sp>
      </p:grpSp>
      <p:sp>
        <p:nvSpPr>
          <p:cNvPr id="21" name="Freeform 21">
            <a:extLst>
              <a:ext uri="{FF2B5EF4-FFF2-40B4-BE49-F238E27FC236}">
                <a16:creationId xmlns:a16="http://schemas.microsoft.com/office/drawing/2014/main" id="{53FA3B36-FA31-525B-3664-9D342B784151}"/>
              </a:ext>
            </a:extLst>
          </p:cNvPr>
          <p:cNvSpPr/>
          <p:nvPr/>
        </p:nvSpPr>
        <p:spPr>
          <a:xfrm>
            <a:off x="20946167" y="143130"/>
            <a:ext cx="2833389" cy="1492759"/>
          </a:xfrm>
          <a:custGeom>
            <a:avLst/>
            <a:gdLst/>
            <a:ahLst/>
            <a:cxnLst/>
            <a:rect l="l" t="t" r="r" b="b"/>
            <a:pathLst>
              <a:path w="2125042" h="1119569">
                <a:moveTo>
                  <a:pt x="0" y="0"/>
                </a:moveTo>
                <a:lnTo>
                  <a:pt x="2125041" y="0"/>
                </a:lnTo>
                <a:lnTo>
                  <a:pt x="2125041" y="1119568"/>
                </a:lnTo>
                <a:lnTo>
                  <a:pt x="0" y="1119568"/>
                </a:lnTo>
                <a:lnTo>
                  <a:pt x="0" y="0"/>
                </a:lnTo>
                <a:close/>
              </a:path>
            </a:pathLst>
          </a:custGeom>
          <a:blipFill>
            <a:blip r:embed="rId5"/>
            <a:stretch>
              <a:fillRect/>
            </a:stretch>
          </a:blipFill>
        </p:spPr>
        <p:txBody>
          <a:bodyPr/>
          <a:lstStyle/>
          <a:p>
            <a:endParaRPr lang="de-DE" sz="2667"/>
          </a:p>
        </p:txBody>
      </p:sp>
      <p:grpSp>
        <p:nvGrpSpPr>
          <p:cNvPr id="27" name="Group 27">
            <a:extLst>
              <a:ext uri="{FF2B5EF4-FFF2-40B4-BE49-F238E27FC236}">
                <a16:creationId xmlns:a16="http://schemas.microsoft.com/office/drawing/2014/main" id="{AE102A44-791E-5EB9-0D3F-2438EED6D422}"/>
              </a:ext>
            </a:extLst>
          </p:cNvPr>
          <p:cNvGrpSpPr/>
          <p:nvPr/>
        </p:nvGrpSpPr>
        <p:grpSpPr>
          <a:xfrm>
            <a:off x="1219200" y="10185151"/>
            <a:ext cx="7315200" cy="1818315"/>
            <a:chOff x="0" y="0"/>
            <a:chExt cx="7315200" cy="1818315"/>
          </a:xfrm>
        </p:grpSpPr>
        <p:sp>
          <p:nvSpPr>
            <p:cNvPr id="28" name="Freeform 28">
              <a:extLst>
                <a:ext uri="{FF2B5EF4-FFF2-40B4-BE49-F238E27FC236}">
                  <a16:creationId xmlns:a16="http://schemas.microsoft.com/office/drawing/2014/main" id="{6F17D550-6BAA-30C6-0C21-A30A9076CC28}"/>
                </a:ext>
              </a:extLst>
            </p:cNvPr>
            <p:cNvSpPr/>
            <p:nvPr/>
          </p:nvSpPr>
          <p:spPr>
            <a:xfrm>
              <a:off x="0" y="0"/>
              <a:ext cx="7315200" cy="1818315"/>
            </a:xfrm>
            <a:custGeom>
              <a:avLst/>
              <a:gdLst/>
              <a:ahLst/>
              <a:cxnLst/>
              <a:rect l="l" t="t" r="r" b="b"/>
              <a:pathLst>
                <a:path w="7315200" h="1818315">
                  <a:moveTo>
                    <a:pt x="0" y="0"/>
                  </a:moveTo>
                  <a:lnTo>
                    <a:pt x="7315200" y="0"/>
                  </a:lnTo>
                  <a:lnTo>
                    <a:pt x="7315200" y="1818315"/>
                  </a:lnTo>
                  <a:lnTo>
                    <a:pt x="0" y="1818315"/>
                  </a:lnTo>
                  <a:close/>
                </a:path>
              </a:pathLst>
            </a:custGeom>
            <a:blipFill>
              <a:blip r:embed="rId4">
                <a:alphaModFix amt="0"/>
              </a:blip>
              <a:stretch>
                <a:fillRect l="-18428" r="-18428" b="-114563"/>
              </a:stretch>
            </a:blipFill>
          </p:spPr>
          <p:txBody>
            <a:bodyPr/>
            <a:lstStyle/>
            <a:p>
              <a:endParaRPr lang="de-DE" sz="2667"/>
            </a:p>
          </p:txBody>
        </p:sp>
        <p:sp>
          <p:nvSpPr>
            <p:cNvPr id="29" name="TextBox 29">
              <a:extLst>
                <a:ext uri="{FF2B5EF4-FFF2-40B4-BE49-F238E27FC236}">
                  <a16:creationId xmlns:a16="http://schemas.microsoft.com/office/drawing/2014/main" id="{A8ED0973-50CE-1396-F14A-B87DDDDF0524}"/>
                </a:ext>
              </a:extLst>
            </p:cNvPr>
            <p:cNvSpPr txBox="1"/>
            <p:nvPr/>
          </p:nvSpPr>
          <p:spPr>
            <a:xfrm>
              <a:off x="0" y="0"/>
              <a:ext cx="7315200" cy="1818315"/>
            </a:xfrm>
            <a:prstGeom prst="rect">
              <a:avLst/>
            </a:prstGeom>
          </p:spPr>
          <p:txBody>
            <a:bodyPr lIns="0" tIns="0" rIns="0" bIns="0" rtlCol="0" anchor="ctr"/>
            <a:lstStyle/>
            <a:p>
              <a:pPr algn="ctr">
                <a:lnSpc>
                  <a:spcPts val="4320"/>
                </a:lnSpc>
              </a:pPr>
              <a:endParaRPr lang="en-US" sz="3600">
                <a:latin typeface="Proxima Nova Bold"/>
                <a:ea typeface="Proxima Nova Bold"/>
                <a:cs typeface="Proxima Nova Bold"/>
                <a:sym typeface="Proxima Nova Bold"/>
              </a:endParaRPr>
            </a:p>
          </p:txBody>
        </p:sp>
      </p:grpSp>
      <p:sp>
        <p:nvSpPr>
          <p:cNvPr id="33" name="Freeform 33">
            <a:extLst>
              <a:ext uri="{FF2B5EF4-FFF2-40B4-BE49-F238E27FC236}">
                <a16:creationId xmlns:a16="http://schemas.microsoft.com/office/drawing/2014/main" id="{484B0FDD-9950-D6D1-0864-4392EA4D7ABE}"/>
              </a:ext>
            </a:extLst>
          </p:cNvPr>
          <p:cNvSpPr/>
          <p:nvPr/>
        </p:nvSpPr>
        <p:spPr>
          <a:xfrm>
            <a:off x="9875520" y="8480481"/>
            <a:ext cx="12923520" cy="3636632"/>
          </a:xfrm>
          <a:custGeom>
            <a:avLst/>
            <a:gdLst/>
            <a:ahLst/>
            <a:cxnLst/>
            <a:rect l="l" t="t" r="r" b="b"/>
            <a:pathLst>
              <a:path w="12923520" h="3636631">
                <a:moveTo>
                  <a:pt x="0" y="0"/>
                </a:moveTo>
                <a:lnTo>
                  <a:pt x="12923520" y="0"/>
                </a:lnTo>
                <a:lnTo>
                  <a:pt x="12923520" y="3636631"/>
                </a:lnTo>
                <a:lnTo>
                  <a:pt x="0" y="3636631"/>
                </a:lnTo>
                <a:close/>
              </a:path>
            </a:pathLst>
          </a:custGeom>
          <a:blipFill>
            <a:blip r:embed="rId4">
              <a:alphaModFix amt="0"/>
            </a:blip>
            <a:stretch>
              <a:fillRect l="-27466" r="-27466" b="-114563"/>
            </a:stretch>
          </a:blipFill>
        </p:spPr>
        <p:txBody>
          <a:bodyPr/>
          <a:lstStyle/>
          <a:p>
            <a:endParaRPr lang="de-DE" sz="2667">
              <a:solidFill>
                <a:srgbClr val="002060"/>
              </a:solidFill>
            </a:endParaRPr>
          </a:p>
        </p:txBody>
      </p:sp>
      <p:grpSp>
        <p:nvGrpSpPr>
          <p:cNvPr id="35" name="Group 35">
            <a:extLst>
              <a:ext uri="{FF2B5EF4-FFF2-40B4-BE49-F238E27FC236}">
                <a16:creationId xmlns:a16="http://schemas.microsoft.com/office/drawing/2014/main" id="{2FB7E013-8453-691B-D2ED-04D884607B3E}"/>
              </a:ext>
            </a:extLst>
          </p:cNvPr>
          <p:cNvGrpSpPr/>
          <p:nvPr/>
        </p:nvGrpSpPr>
        <p:grpSpPr>
          <a:xfrm>
            <a:off x="0" y="13045440"/>
            <a:ext cx="24384000" cy="670560"/>
            <a:chOff x="0" y="0"/>
            <a:chExt cx="24384000" cy="670560"/>
          </a:xfrm>
        </p:grpSpPr>
        <p:sp>
          <p:nvSpPr>
            <p:cNvPr id="36" name="Freeform 36">
              <a:extLst>
                <a:ext uri="{FF2B5EF4-FFF2-40B4-BE49-F238E27FC236}">
                  <a16:creationId xmlns:a16="http://schemas.microsoft.com/office/drawing/2014/main" id="{CE69D70E-E9F7-AE32-0892-782A223D7743}"/>
                </a:ext>
              </a:extLst>
            </p:cNvPr>
            <p:cNvSpPr/>
            <p:nvPr/>
          </p:nvSpPr>
          <p:spPr>
            <a:xfrm>
              <a:off x="0" y="0"/>
              <a:ext cx="24384000" cy="670560"/>
            </a:xfrm>
            <a:custGeom>
              <a:avLst/>
              <a:gdLst/>
              <a:ahLst/>
              <a:cxnLst/>
              <a:rect l="l" t="t" r="r" b="b"/>
              <a:pathLst>
                <a:path w="24384000" h="670560">
                  <a:moveTo>
                    <a:pt x="0" y="0"/>
                  </a:moveTo>
                  <a:lnTo>
                    <a:pt x="24384000" y="0"/>
                  </a:lnTo>
                  <a:lnTo>
                    <a:pt x="24384000" y="670560"/>
                  </a:lnTo>
                  <a:lnTo>
                    <a:pt x="0" y="670560"/>
                  </a:lnTo>
                  <a:close/>
                </a:path>
              </a:pathLst>
            </a:custGeom>
            <a:solidFill>
              <a:srgbClr val="0D5F8B"/>
            </a:solidFill>
          </p:spPr>
          <p:txBody>
            <a:bodyPr/>
            <a:lstStyle/>
            <a:p>
              <a:endParaRPr lang="de-DE" sz="2667"/>
            </a:p>
          </p:txBody>
        </p:sp>
      </p:grpSp>
      <p:grpSp>
        <p:nvGrpSpPr>
          <p:cNvPr id="37" name="Group 37">
            <a:extLst>
              <a:ext uri="{FF2B5EF4-FFF2-40B4-BE49-F238E27FC236}">
                <a16:creationId xmlns:a16="http://schemas.microsoft.com/office/drawing/2014/main" id="{60B7B6B2-0512-FDA9-B7A3-B924EFA5A6D7}"/>
              </a:ext>
            </a:extLst>
          </p:cNvPr>
          <p:cNvGrpSpPr/>
          <p:nvPr/>
        </p:nvGrpSpPr>
        <p:grpSpPr>
          <a:xfrm>
            <a:off x="853440" y="13033248"/>
            <a:ext cx="19507200" cy="682752"/>
            <a:chOff x="0" y="0"/>
            <a:chExt cx="19507200" cy="682752"/>
          </a:xfrm>
        </p:grpSpPr>
        <p:sp>
          <p:nvSpPr>
            <p:cNvPr id="38" name="Freeform 38">
              <a:extLst>
                <a:ext uri="{FF2B5EF4-FFF2-40B4-BE49-F238E27FC236}">
                  <a16:creationId xmlns:a16="http://schemas.microsoft.com/office/drawing/2014/main" id="{8C00AF06-5DDA-FD78-272E-92A91C53F257}"/>
                </a:ext>
              </a:extLst>
            </p:cNvPr>
            <p:cNvSpPr/>
            <p:nvPr/>
          </p:nvSpPr>
          <p:spPr>
            <a:xfrm>
              <a:off x="0" y="0"/>
              <a:ext cx="19507200" cy="682752"/>
            </a:xfrm>
            <a:custGeom>
              <a:avLst/>
              <a:gdLst/>
              <a:ahLst/>
              <a:cxnLst/>
              <a:rect l="l" t="t" r="r" b="b"/>
              <a:pathLst>
                <a:path w="19507200" h="682752">
                  <a:moveTo>
                    <a:pt x="0" y="0"/>
                  </a:moveTo>
                  <a:lnTo>
                    <a:pt x="19507200" y="0"/>
                  </a:lnTo>
                  <a:lnTo>
                    <a:pt x="19507200" y="682752"/>
                  </a:lnTo>
                  <a:lnTo>
                    <a:pt x="0" y="682752"/>
                  </a:lnTo>
                  <a:close/>
                </a:path>
              </a:pathLst>
            </a:custGeom>
            <a:blipFill>
              <a:blip r:embed="rId4">
                <a:alphaModFix amt="0"/>
              </a:blip>
              <a:stretch>
                <a:fillRect t="-506715" b="-506715"/>
              </a:stretch>
            </a:blipFill>
          </p:spPr>
          <p:txBody>
            <a:bodyPr/>
            <a:lstStyle/>
            <a:p>
              <a:endParaRPr lang="de-DE" sz="2667"/>
            </a:p>
          </p:txBody>
        </p:sp>
        <p:sp>
          <p:nvSpPr>
            <p:cNvPr id="39" name="TextBox 39">
              <a:extLst>
                <a:ext uri="{FF2B5EF4-FFF2-40B4-BE49-F238E27FC236}">
                  <a16:creationId xmlns:a16="http://schemas.microsoft.com/office/drawing/2014/main" id="{66C330BB-A107-C26D-6A05-D951709573AC}"/>
                </a:ext>
              </a:extLst>
            </p:cNvPr>
            <p:cNvSpPr txBox="1"/>
            <p:nvPr/>
          </p:nvSpPr>
          <p:spPr>
            <a:xfrm>
              <a:off x="0" y="-28575"/>
              <a:ext cx="19507200" cy="711327"/>
            </a:xfrm>
            <a:prstGeom prst="rect">
              <a:avLst/>
            </a:prstGeom>
          </p:spPr>
          <p:txBody>
            <a:bodyPr lIns="0" tIns="0" rIns="0" bIns="0" rtlCol="0" anchor="ctr"/>
            <a:lstStyle/>
            <a:p>
              <a:pPr>
                <a:lnSpc>
                  <a:spcPts val="2239"/>
                </a:lnSpc>
              </a:pPr>
              <a:r>
                <a:rPr lang="en-US" sz="1865">
                  <a:latin typeface="Calibri (MS)"/>
                  <a:ea typeface="Calibri (MS)"/>
                  <a:cs typeface="Calibri (MS)"/>
                  <a:sym typeface="Calibri (MS)"/>
                </a:rPr>
                <a:t>energy traders europe  |  Integrate by '28  </a:t>
              </a:r>
            </a:p>
          </p:txBody>
        </p:sp>
      </p:grpSp>
      <p:sp>
        <p:nvSpPr>
          <p:cNvPr id="40" name="TextBox 40">
            <a:extLst>
              <a:ext uri="{FF2B5EF4-FFF2-40B4-BE49-F238E27FC236}">
                <a16:creationId xmlns:a16="http://schemas.microsoft.com/office/drawing/2014/main" id="{5845AA8B-45A0-AF28-C228-2BF01010B317}"/>
              </a:ext>
            </a:extLst>
          </p:cNvPr>
          <p:cNvSpPr txBox="1"/>
          <p:nvPr/>
        </p:nvSpPr>
        <p:spPr>
          <a:xfrm>
            <a:off x="1324586" y="2616647"/>
            <a:ext cx="22790812" cy="575670"/>
          </a:xfrm>
          <a:prstGeom prst="rect">
            <a:avLst/>
          </a:prstGeom>
          <a:solidFill>
            <a:schemeClr val="accent1"/>
          </a:solidFill>
        </p:spPr>
        <p:txBody>
          <a:bodyPr wrap="square" lIns="0" tIns="0" rIns="0" bIns="0" rtlCol="0" anchor="t">
            <a:spAutoFit/>
          </a:bodyPr>
          <a:lstStyle/>
          <a:p>
            <a:pPr algn="ctr">
              <a:lnSpc>
                <a:spcPts val="5040"/>
              </a:lnSpc>
            </a:pPr>
            <a:r>
              <a:rPr lang="en-GB" sz="3600" i="1">
                <a:latin typeface="Proxima Nova Bold Italics"/>
              </a:rPr>
              <a:t>A common Target Model should be the key priority to enable the uptake of biomethane in Europe</a:t>
            </a:r>
            <a:r>
              <a:rPr lang="en-US" sz="3600" i="1">
                <a:latin typeface="Proxima Nova Bold Italics"/>
                <a:ea typeface="Proxima Nova Bold Italics"/>
                <a:cs typeface="Proxima Nova Bold Italics"/>
                <a:sym typeface="Proxima Nova Bold Italics"/>
              </a:rPr>
              <a:t> </a:t>
            </a:r>
          </a:p>
        </p:txBody>
      </p:sp>
    </p:spTree>
    <p:extLst>
      <p:ext uri="{BB962C8B-B14F-4D97-AF65-F5344CB8AC3E}">
        <p14:creationId xmlns:p14="http://schemas.microsoft.com/office/powerpoint/2010/main" val="955442359"/>
      </p:ext>
    </p:extLst>
  </p:cSld>
  <p:clrMapOvr>
    <a:masterClrMapping/>
  </p:clrMapOvr>
</p:sld>
</file>

<file path=ppt/theme/theme1.xml><?xml version="1.0" encoding="utf-8"?>
<a:theme xmlns:a="http://schemas.openxmlformats.org/drawingml/2006/main" name="White">
  <a:themeElements>
    <a:clrScheme name="White">
      <a:dk1>
        <a:srgbClr val="000000"/>
      </a:dk1>
      <a:lt1>
        <a:srgbClr val="FFFFFF"/>
      </a:lt1>
      <a:dk2>
        <a:srgbClr val="A7A7A7"/>
      </a:dk2>
      <a:lt2>
        <a:srgbClr val="535353"/>
      </a:lt2>
      <a:accent1>
        <a:srgbClr val="0365C0"/>
      </a:accent1>
      <a:accent2>
        <a:srgbClr val="C4A589"/>
      </a:accent2>
      <a:accent3>
        <a:srgbClr val="CCE8E9"/>
      </a:accent3>
      <a:accent4>
        <a:srgbClr val="F39018"/>
      </a:accent4>
      <a:accent5>
        <a:srgbClr val="DD173B"/>
      </a:accent5>
      <a:accent6>
        <a:srgbClr val="AE1669"/>
      </a:accent6>
      <a:hlink>
        <a:srgbClr val="0000FF"/>
      </a:hlink>
      <a:folHlink>
        <a:srgbClr val="FF00FF"/>
      </a:folHlink>
    </a:clrScheme>
    <a:fontScheme name="Custom 161">
      <a:majorFont>
        <a:latin typeface="Proxima Nova Bl"/>
        <a:ea typeface="Helvetica"/>
        <a:cs typeface="Helvetica"/>
      </a:majorFont>
      <a:minorFont>
        <a:latin typeface="Proxima Nova Rg"/>
        <a:ea typeface="Proxima Nova"/>
        <a:cs typeface="Proxima Nov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61721" tIns="61721" rIns="61721" bIns="61721" numCol="1" spcCol="38100" rtlCol="0" anchor="ctr">
        <a:spAutoFit/>
      </a:bodyPr>
      <a:lstStyle>
        <a:defPPr marL="0" marR="0" indent="0" algn="ctr" defTabSz="788669" rtl="0" fontAlgn="auto" latinLnBrk="0" hangingPunct="0">
          <a:lnSpc>
            <a:spcPct val="100000"/>
          </a:lnSpc>
          <a:spcBef>
            <a:spcPts val="0"/>
          </a:spcBef>
          <a:spcAft>
            <a:spcPts val="0"/>
          </a:spcAft>
          <a:buClrTx/>
          <a:buSzTx/>
          <a:buFontTx/>
          <a:buNone/>
          <a:tabLst/>
          <a:defRPr kumimoji="0" sz="5400" b="0" i="0" u="none" strike="noStrike" cap="none" spc="0" normalizeH="0" baseline="0">
            <a:ln>
              <a:noFill/>
            </a:ln>
            <a:solidFill>
              <a:srgbClr val="000000"/>
            </a:solidFill>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61721" tIns="61721" rIns="61721" bIns="61721" numCol="1" spcCol="38100" rtlCol="0" anchor="ctr">
        <a:spAutoFit/>
      </a:bodyPr>
      <a:lstStyle>
        <a:defPPr marL="0" marR="0" indent="0" algn="l" defTabSz="788669"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Proxima Nov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räsentation1" id="{9AADE6BB-948B-4696-BB70-084999776E28}" vid="{171CE046-16E0-4B0B-898B-251372242D80}"/>
    </a:ext>
  </a:extLst>
</a:theme>
</file>

<file path=ppt/theme/theme2.xml><?xml version="1.0" encoding="utf-8"?>
<a:theme xmlns:a="http://schemas.openxmlformats.org/drawingml/2006/main" name="White">
  <a:themeElements>
    <a:clrScheme name="White">
      <a:dk1>
        <a:srgbClr val="000000"/>
      </a:dk1>
      <a:lt1>
        <a:srgbClr val="FFFFFF"/>
      </a:lt1>
      <a:dk2>
        <a:srgbClr val="A7A7A7"/>
      </a:dk2>
      <a:lt2>
        <a:srgbClr val="535353"/>
      </a:lt2>
      <a:accent1>
        <a:srgbClr val="0365C0"/>
      </a:accent1>
      <a:accent2>
        <a:srgbClr val="C4A589"/>
      </a:accent2>
      <a:accent3>
        <a:srgbClr val="CCE8E9"/>
      </a:accent3>
      <a:accent4>
        <a:srgbClr val="F39018"/>
      </a:accent4>
      <a:accent5>
        <a:srgbClr val="DD173B"/>
      </a:accent5>
      <a:accent6>
        <a:srgbClr val="AE1669"/>
      </a:accent6>
      <a:hlink>
        <a:srgbClr val="0000FF"/>
      </a:hlink>
      <a:folHlink>
        <a:srgbClr val="FF00FF"/>
      </a:folHlink>
    </a:clrScheme>
    <a:fontScheme name="White">
      <a:majorFont>
        <a:latin typeface="Helvetica"/>
        <a:ea typeface="Helvetica"/>
        <a:cs typeface="Helvetica"/>
      </a:majorFont>
      <a:minorFont>
        <a:latin typeface="Proxima Nova"/>
        <a:ea typeface="Proxima Nova"/>
        <a:cs typeface="Proxima Nov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61721" tIns="61721" rIns="61721" bIns="61721" numCol="1" spcCol="38100" rtlCol="0" anchor="ctr">
        <a:spAutoFit/>
      </a:bodyPr>
      <a:lstStyle>
        <a:defPPr marL="0" marR="0" indent="0" algn="ctr" defTabSz="788669" rtl="0" fontAlgn="auto" latinLnBrk="0" hangingPunct="0">
          <a:lnSpc>
            <a:spcPct val="100000"/>
          </a:lnSpc>
          <a:spcBef>
            <a:spcPts val="0"/>
          </a:spcBef>
          <a:spcAft>
            <a:spcPts val="0"/>
          </a:spcAft>
          <a:buClrTx/>
          <a:buSzTx/>
          <a:buFontTx/>
          <a:buNone/>
          <a:tabLst/>
          <a:defRPr kumimoji="0" sz="5400" b="0" i="0" u="none" strike="noStrike" cap="none" spc="0" normalizeH="0" baseline="0">
            <a:ln>
              <a:noFill/>
            </a:ln>
            <a:solidFill>
              <a:srgbClr val="000000"/>
            </a:solidFill>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61721" tIns="61721" rIns="61721" bIns="61721" numCol="1" spcCol="38100" rtlCol="0" anchor="ctr">
        <a:spAutoFit/>
      </a:bodyPr>
      <a:lstStyle>
        <a:defPPr marL="0" marR="0" indent="0" algn="l" defTabSz="788669"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Proxima Nov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a3e1d767-2c6d-4a60-9f9b-39869eb76eb5">
      <Terms xmlns="http://schemas.microsoft.com/office/infopath/2007/PartnerControls"/>
    </lcf76f155ced4ddcb4097134ff3c332f>
    <TaxCatchAll xmlns="9b67b9c4-42b2-4457-9277-040dbc3c40eb"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78D82AEB3FDB043968D2B2007D4E595" ma:contentTypeVersion="12" ma:contentTypeDescription="Een nieuw document maken." ma:contentTypeScope="" ma:versionID="e321013afe1ca0c184e4d4751b06c7b6">
  <xsd:schema xmlns:xsd="http://www.w3.org/2001/XMLSchema" xmlns:xs="http://www.w3.org/2001/XMLSchema" xmlns:p="http://schemas.microsoft.com/office/2006/metadata/properties" xmlns:ns2="a3e1d767-2c6d-4a60-9f9b-39869eb76eb5" xmlns:ns3="9b67b9c4-42b2-4457-9277-040dbc3c40eb" targetNamespace="http://schemas.microsoft.com/office/2006/metadata/properties" ma:root="true" ma:fieldsID="1b00d6c7fb10468f0e17b48ca073cf99" ns2:_="" ns3:_="">
    <xsd:import namespace="a3e1d767-2c6d-4a60-9f9b-39869eb76eb5"/>
    <xsd:import namespace="9b67b9c4-42b2-4457-9277-040dbc3c40e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e1d767-2c6d-4a60-9f9b-39869eb76e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Afbeeldingtags" ma:readOnly="false" ma:fieldId="{5cf76f15-5ced-4ddc-b409-7134ff3c332f}" ma:taxonomyMulti="true" ma:sspId="22d639ec-2a62-4f10-a200-6ef7b85c8304"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b67b9c4-42b2-4457-9277-040dbc3c40eb"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8def1fa7-26ae-49ca-91a9-9441c9dcf4f8}" ma:internalName="TaxCatchAll" ma:showField="CatchAllData" ma:web="9b67b9c4-42b2-4457-9277-040dbc3c40eb">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FAD3854-B6AD-4B9C-9ABA-FAACF0C4F634}">
  <ds:schemaRefs>
    <ds:schemaRef ds:uri="9b67b9c4-42b2-4457-9277-040dbc3c40eb"/>
    <ds:schemaRef ds:uri="a3e1d767-2c6d-4a60-9f9b-39869eb76eb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ED70D1C7-5449-4795-BEBD-DB71D8AFE9B9}">
  <ds:schemaRefs>
    <ds:schemaRef ds:uri="http://schemas.microsoft.com/sharepoint/v3/contenttype/forms"/>
  </ds:schemaRefs>
</ds:datastoreItem>
</file>

<file path=customXml/itemProps3.xml><?xml version="1.0" encoding="utf-8"?>
<ds:datastoreItem xmlns:ds="http://schemas.openxmlformats.org/officeDocument/2006/customXml" ds:itemID="{C738D30D-AEEA-4E04-A43C-46B7EA8C9F59}">
  <ds:schemaRefs>
    <ds:schemaRef ds:uri="9b67b9c4-42b2-4457-9277-040dbc3c40eb"/>
    <ds:schemaRef ds:uri="a3e1d767-2c6d-4a60-9f9b-39869eb76eb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Template PPT - Copy</Template>
  <Application>Microsoft Office PowerPoint</Application>
  <PresentationFormat>Custom</PresentationFormat>
  <Slides>16</Slides>
  <Notes>16</Notes>
  <HiddenSlides>0</HiddenSlide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Stefano Grandi</dc:creator>
  <cp:revision>1</cp:revision>
  <dcterms:created xsi:type="dcterms:W3CDTF">2025-03-28T08:34:15Z</dcterms:created>
  <dcterms:modified xsi:type="dcterms:W3CDTF">2026-04-28T11:51:05Z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0x010100478D82AEB3FDB043968D2B2007D4E595</vt:lpwstr>
  </property>
</Properties>
</file>